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358" r:id="rId5"/>
    <p:sldId id="535" r:id="rId6"/>
    <p:sldId id="482" r:id="rId7"/>
    <p:sldId id="569" r:id="rId8"/>
    <p:sldId id="571" r:id="rId9"/>
    <p:sldId id="572" r:id="rId10"/>
    <p:sldId id="565" r:id="rId11"/>
    <p:sldId id="567" r:id="rId12"/>
    <p:sldId id="557" r:id="rId13"/>
    <p:sldId id="564" r:id="rId14"/>
    <p:sldId id="570" r:id="rId15"/>
    <p:sldId id="558" r:id="rId16"/>
    <p:sldId id="574" r:id="rId17"/>
    <p:sldId id="575" r:id="rId18"/>
    <p:sldId id="573" r:id="rId19"/>
    <p:sldId id="577" r:id="rId20"/>
    <p:sldId id="578" r:id="rId21"/>
    <p:sldId id="579" r:id="rId22"/>
    <p:sldId id="576" r:id="rId23"/>
    <p:sldId id="580" r:id="rId24"/>
    <p:sldId id="582" r:id="rId25"/>
    <p:sldId id="584" r:id="rId26"/>
    <p:sldId id="583" r:id="rId27"/>
    <p:sldId id="560" r:id="rId28"/>
    <p:sldId id="587" r:id="rId29"/>
    <p:sldId id="53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567" userDrawn="1">
          <p15:clr>
            <a:srgbClr val="A4A3A4"/>
          </p15:clr>
        </p15:guide>
        <p15:guide id="3" pos="5465" userDrawn="1">
          <p15:clr>
            <a:srgbClr val="A4A3A4"/>
          </p15:clr>
        </p15:guide>
        <p15:guide id="4" pos="136" userDrawn="1">
          <p15:clr>
            <a:srgbClr val="A4A3A4"/>
          </p15:clr>
        </p15:guide>
        <p15:guide id="5" pos="4127" userDrawn="1">
          <p15:clr>
            <a:srgbClr val="A4A3A4"/>
          </p15:clr>
        </p15:guide>
        <p15:guide id="6" orient="horz" pos="2659" userDrawn="1">
          <p15:clr>
            <a:srgbClr val="A4A3A4"/>
          </p15:clr>
        </p15:guide>
        <p15:guide id="7" orient="horz" pos="3861" userDrawn="1">
          <p15:clr>
            <a:srgbClr val="A4A3A4"/>
          </p15:clr>
        </p15:guide>
        <p15:guide id="8" orient="horz" pos="2205" userDrawn="1">
          <p15:clr>
            <a:srgbClr val="A4A3A4"/>
          </p15:clr>
        </p15:guide>
        <p15:guide id="9" orient="horz" pos="2500" userDrawn="1">
          <p15:clr>
            <a:srgbClr val="A4A3A4"/>
          </p15:clr>
        </p15:guide>
        <p15:guide id="10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(대학원생) 조수경 (경영공학과)" initials="(조(" lastIdx="0" clrIdx="0">
    <p:extLst>
      <p:ext uri="{19B8F6BF-5375-455C-9EA6-DF929625EA0E}">
        <p15:presenceInfo xmlns:p15="http://schemas.microsoft.com/office/powerpoint/2012/main" userId="S::sugyeong.jo@unist.ac.kr::2ff4ff6a-5a11-4e95-a1c0-315b75d047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71"/>
    <a:srgbClr val="162D4D"/>
    <a:srgbClr val="0C65B2"/>
    <a:srgbClr val="C00000"/>
    <a:srgbClr val="DFEEFF"/>
    <a:srgbClr val="E4EEF8"/>
    <a:srgbClr val="071436"/>
    <a:srgbClr val="DAE3F3"/>
    <a:srgbClr val="E1EAED"/>
    <a:srgbClr val="010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94D407-1BA5-434A-835F-773BF67C7EAB}" v="796" dt="2020-10-23T00:44:47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1" autoAdjust="0"/>
    <p:restoredTop sz="89199" autoAdjust="0"/>
  </p:normalViewPr>
  <p:slideViewPr>
    <p:cSldViewPr snapToGrid="0">
      <p:cViewPr varScale="1">
        <p:scale>
          <a:sx n="111" d="100"/>
          <a:sy n="111" d="100"/>
        </p:scale>
        <p:origin x="1758" y="114"/>
      </p:cViewPr>
      <p:guideLst>
        <p:guide orient="horz" pos="4088"/>
        <p:guide pos="567"/>
        <p:guide pos="5465"/>
        <p:guide pos="136"/>
        <p:guide pos="4127"/>
        <p:guide orient="horz" pos="2659"/>
        <p:guide orient="horz" pos="3861"/>
        <p:guide orient="horz" pos="2205"/>
        <p:guide orient="horz" pos="2500"/>
        <p:guide orient="horz" pos="2840"/>
      </p:guideLst>
    </p:cSldViewPr>
  </p:slideViewPr>
  <p:outlineViewPr>
    <p:cViewPr>
      <p:scale>
        <a:sx n="33" d="100"/>
        <a:sy n="33" d="100"/>
      </p:scale>
      <p:origin x="0" y="-1244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48" y="107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800" dirty="0"/>
              <a:t>선형회귀분석 </a:t>
            </a:r>
            <a:r>
              <a:rPr lang="en-US" altLang="ko-KR" sz="800" b="1" i="0" u="none" strike="noStrike" baseline="0" dirty="0">
                <a:effectLst/>
              </a:rPr>
              <a:t>coefficient</a:t>
            </a:r>
            <a:endParaRPr lang="ko-KR" altLang="en-US" sz="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급속 충전소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인구 현황</c:v>
                </c:pt>
                <c:pt idx="1">
                  <c:v>07시 교통량</c:v>
                </c:pt>
                <c:pt idx="2">
                  <c:v>15시 교통량</c:v>
                </c:pt>
                <c:pt idx="3">
                  <c:v>혼잡빈도강도</c:v>
                </c:pt>
                <c:pt idx="4">
                  <c:v>혼잡시간강도</c:v>
                </c:pt>
                <c:pt idx="5">
                  <c:v>자동차  등록대수</c:v>
                </c:pt>
                <c:pt idx="6">
                  <c:v>전기자동차 등록대수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4.1000000000000002E-2</c:v>
                </c:pt>
                <c:pt idx="1">
                  <c:v>-8.0000000000000002E-3</c:v>
                </c:pt>
                <c:pt idx="2">
                  <c:v>0.10299999999999999</c:v>
                </c:pt>
                <c:pt idx="3">
                  <c:v>0.73</c:v>
                </c:pt>
                <c:pt idx="4">
                  <c:v>-0.32</c:v>
                </c:pt>
                <c:pt idx="5">
                  <c:v>4.4999999999999998E-2</c:v>
                </c:pt>
                <c:pt idx="6">
                  <c:v>8.0000000000000002E-3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40-4CE0-9EBE-0D4D0171E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완속 충전소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인구 현황</c:v>
                </c:pt>
                <c:pt idx="1">
                  <c:v>07시 교통량</c:v>
                </c:pt>
                <c:pt idx="2">
                  <c:v>15시 교통량</c:v>
                </c:pt>
                <c:pt idx="3">
                  <c:v>혼잡빈도강도</c:v>
                </c:pt>
                <c:pt idx="4">
                  <c:v>혼잡시간강도</c:v>
                </c:pt>
                <c:pt idx="5">
                  <c:v>자동차  등록대수</c:v>
                </c:pt>
                <c:pt idx="6">
                  <c:v>전기자동차 등록대수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1.23</c:v>
                </c:pt>
                <c:pt idx="1">
                  <c:v>7.8E-2</c:v>
                </c:pt>
                <c:pt idx="2">
                  <c:v>0.01</c:v>
                </c:pt>
                <c:pt idx="3">
                  <c:v>-0.09</c:v>
                </c:pt>
                <c:pt idx="4">
                  <c:v>0.74</c:v>
                </c:pt>
                <c:pt idx="5">
                  <c:v>0.21</c:v>
                </c:pt>
                <c:pt idx="6">
                  <c:v>6.6E-3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40-4CE0-9EBE-0D4D0171E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5003200"/>
        <c:axId val="1525004448"/>
      </c:lineChart>
      <c:catAx>
        <c:axId val="152500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5004448"/>
        <c:crosses val="autoZero"/>
        <c:auto val="1"/>
        <c:lblAlgn val="ctr"/>
        <c:lblOffset val="100"/>
        <c:noMultiLvlLbl val="0"/>
      </c:catAx>
      <c:valAx>
        <c:axId val="152500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500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rgbClr val="DFEEFF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광양시 전기자동차 등록대수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광양시 전기자동차 등록대수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</c:v>
                </c:pt>
                <c:pt idx="1">
                  <c:v>10</c:v>
                </c:pt>
                <c:pt idx="2">
                  <c:v>100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3A-2B40-8D71-D95053447C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7780256"/>
        <c:axId val="897777344"/>
      </c:barChart>
      <c:catAx>
        <c:axId val="89778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7777344"/>
        <c:crosses val="autoZero"/>
        <c:auto val="1"/>
        <c:lblAlgn val="ctr"/>
        <c:lblOffset val="100"/>
        <c:noMultiLvlLbl val="0"/>
      </c:catAx>
      <c:valAx>
        <c:axId val="89777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7780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D5034-8568-411B-8515-BFFF21E605A4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8E9BD-C0BD-48C2-A451-395F48FA6E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752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A50E3-11C8-44F2-A9EE-7566210294A1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6DF7E-F6AC-4CEB-919C-6F6AD2663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89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F832DA-5019-4719-A428-D1580DA274D9}"/>
              </a:ext>
            </a:extLst>
          </p:cNvPr>
          <p:cNvGrpSpPr/>
          <p:nvPr userDrawn="1"/>
        </p:nvGrpSpPr>
        <p:grpSpPr>
          <a:xfrm>
            <a:off x="0" y="0"/>
            <a:ext cx="9144000" cy="725424"/>
            <a:chOff x="0" y="0"/>
            <a:chExt cx="9144000" cy="725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A2492F8-A7B6-4FEB-B420-67FF054D7C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72542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006056-9660-471F-9865-C10A482861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500"/>
            <a:stretch/>
          </p:blipFill>
          <p:spPr>
            <a:xfrm>
              <a:off x="0" y="0"/>
              <a:ext cx="9006840" cy="72542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CBCBAC-D37D-48F7-83A8-67595C3ED590}"/>
              </a:ext>
            </a:extLst>
          </p:cNvPr>
          <p:cNvSpPr txBox="1"/>
          <p:nvPr userDrawn="1"/>
        </p:nvSpPr>
        <p:spPr>
          <a:xfrm>
            <a:off x="8500300" y="179271"/>
            <a:ext cx="371484" cy="2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fld id="{9C1DE729-2DE2-4668-A121-4010C2EBD3E5}" type="slidenum">
              <a:rPr lang="en-US" altLang="ko-KR" sz="10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</a:rPr>
              <a:t>‹#›</a:t>
            </a:fld>
            <a:endParaRPr lang="ko-KR" altLang="en-US" sz="10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3547FDF-4562-4FC9-8B63-198394E3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65" y="179271"/>
            <a:ext cx="7283271" cy="546153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ko-KR" altLang="en-US" sz="2400" b="1" kern="1200" spc="0" dirty="0">
                <a:solidFill>
                  <a:schemeClr val="bg1"/>
                </a:solidFill>
                <a:effectLst>
                  <a:outerShdw blurRad="38100" algn="ctr" rotWithShape="0">
                    <a:prstClr val="black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BD0504E-EBAB-46BB-AB19-84FB3EA608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525" y="904696"/>
            <a:ext cx="8870950" cy="57739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2060"/>
              </a:buClr>
              <a:buFontTx/>
              <a:buBlip>
                <a:blip r:embed="rId3"/>
              </a:buBlip>
              <a:defRPr sz="1400" b="1">
                <a:latin typeface="+mn-lt"/>
              </a:defRPr>
            </a:lvl1pPr>
            <a:lvl2pPr marL="685800" indent="-22860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143000" indent="-228600">
              <a:lnSpc>
                <a:spcPct val="150000"/>
              </a:lnSpc>
              <a:buFont typeface="Calibri" panose="020F0502020204030204" pitchFamily="34" charset="0"/>
              <a:buChar char="−"/>
              <a:defRPr sz="1100">
                <a:latin typeface="+mn-lt"/>
              </a:defRPr>
            </a:lvl3pPr>
            <a:lvl4pPr>
              <a:lnSpc>
                <a:spcPct val="150000"/>
              </a:lnSpc>
              <a:defRPr sz="1050">
                <a:latin typeface="+mn-lt"/>
              </a:defRPr>
            </a:lvl4pPr>
            <a:lvl5pPr>
              <a:lnSpc>
                <a:spcPct val="150000"/>
              </a:lnSpc>
              <a:defRPr sz="1050"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55640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F832DA-5019-4719-A428-D1580DA274D9}"/>
              </a:ext>
            </a:extLst>
          </p:cNvPr>
          <p:cNvGrpSpPr/>
          <p:nvPr userDrawn="1"/>
        </p:nvGrpSpPr>
        <p:grpSpPr>
          <a:xfrm>
            <a:off x="0" y="0"/>
            <a:ext cx="9144000" cy="725424"/>
            <a:chOff x="0" y="0"/>
            <a:chExt cx="9144000" cy="725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A2492F8-A7B6-4FEB-B420-67FF054D7C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72542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006056-9660-471F-9865-C10A482861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500"/>
            <a:stretch/>
          </p:blipFill>
          <p:spPr>
            <a:xfrm>
              <a:off x="0" y="0"/>
              <a:ext cx="9006840" cy="72542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CBCBAC-D37D-48F7-83A8-67595C3ED590}"/>
              </a:ext>
            </a:extLst>
          </p:cNvPr>
          <p:cNvSpPr txBox="1"/>
          <p:nvPr userDrawn="1"/>
        </p:nvSpPr>
        <p:spPr>
          <a:xfrm>
            <a:off x="8500300" y="179271"/>
            <a:ext cx="371484" cy="27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fld id="{9C1DE729-2DE2-4668-A121-4010C2EBD3E5}" type="slidenum">
              <a:rPr lang="en-US" altLang="ko-KR" sz="1000" b="1" spc="-5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</a:rPr>
              <a:t>‹#›</a:t>
            </a:fld>
            <a:endParaRPr lang="ko-KR" altLang="en-US" sz="10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3547FDF-4562-4FC9-8B63-198394E3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65" y="179271"/>
            <a:ext cx="7283271" cy="546153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ko-KR" altLang="en-US" sz="2400" b="1" kern="1200" spc="0" dirty="0">
                <a:solidFill>
                  <a:schemeClr val="bg1"/>
                </a:solidFill>
                <a:effectLst>
                  <a:outerShdw blurRad="38100" algn="ctr" rotWithShape="0">
                    <a:prstClr val="black"/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1C208E38-6F81-4979-809C-98FFDEC640CF}"/>
              </a:ext>
            </a:extLst>
          </p:cNvPr>
          <p:cNvSpPr/>
          <p:nvPr userDrawn="1"/>
        </p:nvSpPr>
        <p:spPr>
          <a:xfrm flipV="1">
            <a:off x="2788368" y="718022"/>
            <a:ext cx="3567265" cy="486827"/>
          </a:xfrm>
          <a:prstGeom prst="trapezoid">
            <a:avLst>
              <a:gd name="adj" fmla="val 39583"/>
            </a:avLst>
          </a:prstGeom>
          <a:gradFill flip="none" rotWithShape="1">
            <a:gsLst>
              <a:gs pos="0">
                <a:srgbClr val="003572"/>
              </a:gs>
              <a:gs pos="100000">
                <a:srgbClr val="00173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base">
              <a:spcBef>
                <a:spcPct val="0"/>
              </a:spcBef>
            </a:pPr>
            <a:endParaRPr lang="ko-KR" altLang="en-US" sz="2800" b="1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  <a:cs typeface="Arial" panose="020B0604020202020204" pitchFamily="34" charset="0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0148509-4844-413B-808B-B4C4F1B753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83345" y="785091"/>
            <a:ext cx="3195205" cy="3975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R" altLang="en-US" sz="1800" b="1" kern="1200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E07EA5F1-5FA1-406E-9F87-34B6FE32AC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525" y="1264175"/>
            <a:ext cx="8870950" cy="54144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Clr>
                <a:srgbClr val="002060"/>
              </a:buClr>
              <a:buFontTx/>
              <a:buBlip>
                <a:blip r:embed="rId3"/>
              </a:buBlip>
              <a:defRPr sz="1400" b="1">
                <a:latin typeface="+mn-lt"/>
              </a:defRPr>
            </a:lvl1pPr>
            <a:lvl2pPr marL="685800" indent="-22860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143000" indent="-228600">
              <a:lnSpc>
                <a:spcPct val="150000"/>
              </a:lnSpc>
              <a:buFont typeface="Calibri" panose="020F0502020204030204" pitchFamily="34" charset="0"/>
              <a:buChar char="−"/>
              <a:defRPr sz="1100">
                <a:latin typeface="+mn-lt"/>
              </a:defRPr>
            </a:lvl3pPr>
            <a:lvl4pPr>
              <a:lnSpc>
                <a:spcPct val="150000"/>
              </a:lnSpc>
              <a:defRPr sz="1050">
                <a:latin typeface="+mn-lt"/>
              </a:defRPr>
            </a:lvl4pPr>
            <a:lvl5pPr>
              <a:lnSpc>
                <a:spcPct val="150000"/>
              </a:lnSpc>
              <a:defRPr sz="1050"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3392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ACE3C8-5670-4D88-8C0E-0A0A44092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95EFB08-C2A1-4EB4-9AEB-9B3D4453DF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271" y="2391912"/>
            <a:ext cx="7888288" cy="116363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lang="ko-KR" altLang="en-US" sz="4000" b="1" kern="1200" dirty="0" smtClean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</a:lstStyle>
          <a:p>
            <a:pPr lvl="0"/>
            <a:r>
              <a:rPr lang="en-US" altLang="ko-KR" dirty="0"/>
              <a:t>Title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504825" y="4468813"/>
            <a:ext cx="4143375" cy="159067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Date</a:t>
            </a:r>
          </a:p>
          <a:p>
            <a:pPr lvl="0"/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561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979C1F-470D-4853-9F84-D45D7BC4E4FC}"/>
              </a:ext>
            </a:extLst>
          </p:cNvPr>
          <p:cNvGrpSpPr/>
          <p:nvPr userDrawn="1"/>
        </p:nvGrpSpPr>
        <p:grpSpPr>
          <a:xfrm>
            <a:off x="0" y="-27710"/>
            <a:ext cx="9144000" cy="725424"/>
            <a:chOff x="0" y="0"/>
            <a:chExt cx="9144000" cy="72542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37621CE-AFDD-4A8C-B34C-7A5C9F1F94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72542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BCC777-892F-4A35-96F8-2E9B3C42D0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500"/>
            <a:stretch/>
          </p:blipFill>
          <p:spPr>
            <a:xfrm>
              <a:off x="0" y="0"/>
              <a:ext cx="9006840" cy="7254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80" y="96281"/>
            <a:ext cx="8308270" cy="522839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defRPr lang="en-US" sz="2400" kern="1200" spc="-150" dirty="0">
                <a:solidFill>
                  <a:schemeClr val="bg1"/>
                </a:solidFill>
                <a:effectLst>
                  <a:outerShdw blurRad="38100" algn="ctr" rotWithShape="0">
                    <a:prstClr val="black"/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79" y="1086028"/>
            <a:ext cx="8724423" cy="51726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lang="ko-KR" altLang="en-US" sz="1600" b="0" kern="0" dirty="0" smtClean="0">
                <a:solidFill>
                  <a:srgbClr val="000000"/>
                </a:solidFill>
                <a:latin typeface="+mj-ea"/>
                <a:ea typeface="+mj-ea"/>
                <a:cs typeface="+mn-cs"/>
              </a:defRPr>
            </a:lvl1pPr>
            <a:lvl2pPr marL="685800" indent="-228600">
              <a:lnSpc>
                <a:spcPct val="150000"/>
              </a:lnSpc>
              <a:buFont typeface="Calibri" panose="020F0502020204030204" pitchFamily="34" charset="0"/>
              <a:buChar char="–"/>
              <a:defRPr sz="1600" b="0"/>
            </a:lvl2pPr>
            <a:lvl3pPr>
              <a:lnSpc>
                <a:spcPct val="150000"/>
              </a:lnSpc>
              <a:defRPr sz="1400" b="0"/>
            </a:lvl3pPr>
            <a:lvl4pPr>
              <a:lnSpc>
                <a:spcPct val="150000"/>
              </a:lnSpc>
              <a:defRPr sz="1200" b="0"/>
            </a:lvl4pPr>
            <a:lvl5pPr>
              <a:lnSpc>
                <a:spcPct val="150000"/>
              </a:lnSpc>
              <a:defRPr sz="1200" b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89516"/>
            <a:ext cx="2057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89516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87829" y="6488183"/>
            <a:ext cx="2057400" cy="365125"/>
          </a:xfrm>
        </p:spPr>
        <p:txBody>
          <a:bodyPr/>
          <a:lstStyle>
            <a:lvl1pPr marL="0" algn="r" defTabSz="457200" rtl="0" eaLnBrk="1" latinLnBrk="0" hangingPunct="1">
              <a:defRPr lang="en-US" altLang="ko-KR" sz="1800" b="1" kern="1200" smtClean="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6312F3A-C95C-40E3-BA78-75F4CFEE7545}" type="slidenum">
              <a:rPr lang="en-US" altLang="ko-KR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/36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1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8D17041-6AB7-4B07-992F-9EF461160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1571"/>
          <a:stretch/>
        </p:blipFill>
        <p:spPr>
          <a:xfrm>
            <a:off x="0" y="1864"/>
            <a:ext cx="9144000" cy="345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07080" y="398474"/>
            <a:ext cx="8308270" cy="471958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07079" y="1086028"/>
            <a:ext cx="8724423" cy="5172664"/>
          </a:xfrm>
        </p:spPr>
        <p:txBody>
          <a:bodyPr/>
          <a:lstStyle>
            <a:lvl1pPr>
              <a:lnSpc>
                <a:spcPct val="150000"/>
              </a:lnSpc>
              <a:defRPr lang="ko-KR" altLang="en-US" sz="1800" b="0" kern="0" dirty="0" smtClean="0">
                <a:solidFill>
                  <a:srgbClr val="000000"/>
                </a:solidFill>
                <a:latin typeface="+mj-ea"/>
                <a:ea typeface="+mj-ea"/>
                <a:cs typeface="+mn-cs"/>
              </a:defRPr>
            </a:lvl1pPr>
            <a:lvl2pPr marL="685800" indent="-228600">
              <a:lnSpc>
                <a:spcPct val="150000"/>
              </a:lnSpc>
              <a:buFont typeface="Calibri" panose="020F0502020204030204" pitchFamily="34" charset="0"/>
              <a:buChar char="–"/>
              <a:defRPr sz="1800" b="0"/>
            </a:lvl2pPr>
            <a:lvl3pPr>
              <a:lnSpc>
                <a:spcPct val="150000"/>
              </a:lnSpc>
              <a:defRPr sz="1600" b="0"/>
            </a:lvl3pPr>
            <a:lvl4pPr>
              <a:lnSpc>
                <a:spcPct val="150000"/>
              </a:lnSpc>
              <a:defRPr sz="1400" b="0"/>
            </a:lvl4pPr>
            <a:lvl5pPr>
              <a:lnSpc>
                <a:spcPct val="150000"/>
              </a:lnSpc>
              <a:defRPr sz="1400" b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628650" y="6489516"/>
            <a:ext cx="2057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028950" y="6489516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87829" y="6488183"/>
            <a:ext cx="2057400" cy="365125"/>
          </a:xfrm>
        </p:spPr>
        <p:txBody>
          <a:bodyPr/>
          <a:lstStyle>
            <a:lvl1pPr marL="0" algn="r" defTabSz="457200" rtl="0" eaLnBrk="1" latinLnBrk="0" hangingPunct="1">
              <a:defRPr lang="en-US" altLang="ko-KR" sz="1800" b="1" kern="1200" smtClean="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6312F3A-C95C-40E3-BA78-75F4CFEE7545}" type="slidenum">
              <a:rPr lang="en-US" altLang="ko-KR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id="{74118105-7563-499F-8E80-B477B4D1CA8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403328" y="6492875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200">
                <a:solidFill>
                  <a:srgbClr val="002060"/>
                </a:solidFill>
                <a:latin typeface="맑은 고딕" panose="020B0503020000020004" pitchFamily="50" charset="-127"/>
              </a:rPr>
              <a:t>Advanced Data Mining</a:t>
            </a:r>
            <a:endParaRPr lang="ko-KR" altLang="en-US" sz="120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A904AF-D865-48A3-B725-3E08511D46D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0" y="-10160"/>
            <a:ext cx="3447415" cy="365125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1600" b="1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/>
              <a:t>Subtitle</a:t>
            </a:r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BA96FA-0431-48EA-BB97-8B768BA63FA5}"/>
              </a:ext>
            </a:extLst>
          </p:cNvPr>
          <p:cNvCxnSpPr>
            <a:cxnSpLocks/>
          </p:cNvCxnSpPr>
          <p:nvPr userDrawn="1"/>
        </p:nvCxnSpPr>
        <p:spPr>
          <a:xfrm>
            <a:off x="0" y="921233"/>
            <a:ext cx="8552793" cy="0"/>
          </a:xfrm>
          <a:prstGeom prst="line">
            <a:avLst/>
          </a:prstGeom>
          <a:ln>
            <a:gradFill flip="none" rotWithShape="1">
              <a:gsLst>
                <a:gs pos="73000">
                  <a:srgbClr val="063B88"/>
                </a:gs>
                <a:gs pos="100000">
                  <a:srgbClr val="063B8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F50F555-10CD-449A-900E-39F3A19E3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00" b="61571"/>
          <a:stretch/>
        </p:blipFill>
        <p:spPr>
          <a:xfrm>
            <a:off x="0" y="1864"/>
            <a:ext cx="9003284" cy="3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0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A78F0B-C84E-4293-9AF2-02110ED90E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19" y="-4616"/>
            <a:ext cx="9144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A65BE-D015-473D-8C88-3DAA1062C9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68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2F3A-C95C-40E3-BA78-75F4CFEE7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9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4" r:id="rId3"/>
    <p:sldLayoutId id="2147483662" r:id="rId4"/>
    <p:sldLayoutId id="2147483672" r:id="rId5"/>
    <p:sldLayoutId id="2147483663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://www.newspim.com/news/view/2020051900076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광양시</a:t>
            </a:r>
            <a:r>
              <a:rPr lang="en-US" altLang="ko-KR" dirty="0"/>
              <a:t>) </a:t>
            </a:r>
            <a:r>
              <a:rPr lang="ko-KR" altLang="en-US" dirty="0"/>
              <a:t>전기자동차 충전소 최적입지선정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2020. 10. 31</a:t>
            </a:r>
          </a:p>
          <a:p>
            <a:r>
              <a:rPr lang="ko-KR" altLang="en-US" dirty="0"/>
              <a:t>조수경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2787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혼잡시간강도 </a:t>
            </a:r>
            <a:r>
              <a:rPr lang="ko-KR" altLang="en-US" dirty="0"/>
              <a:t>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136524" y="1264175"/>
            <a:ext cx="4342879" cy="541443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en-US" altLang="ko-KR" dirty="0"/>
              <a:t>10. </a:t>
            </a:r>
            <a:r>
              <a:rPr lang="ko-KR" altLang="en-US" dirty="0" err="1"/>
              <a:t>상세도로망</a:t>
            </a:r>
            <a:endParaRPr lang="en-US" altLang="ko-KR" dirty="0"/>
          </a:p>
          <a:p>
            <a:pPr lvl="1"/>
            <a:r>
              <a:rPr lang="en-US" altLang="ko-KR" dirty="0"/>
              <a:t>13. </a:t>
            </a:r>
            <a:r>
              <a:rPr lang="ko-KR" altLang="en-US" dirty="0"/>
              <a:t>평일</a:t>
            </a:r>
            <a:r>
              <a:rPr lang="en-US" altLang="ko-KR" dirty="0"/>
              <a:t>_</a:t>
            </a:r>
            <a:r>
              <a:rPr lang="ko-KR" altLang="en-US" dirty="0"/>
              <a:t>전일</a:t>
            </a:r>
            <a:r>
              <a:rPr lang="en-US" altLang="ko-KR" dirty="0"/>
              <a:t>_</a:t>
            </a:r>
            <a:r>
              <a:rPr lang="ko-KR" altLang="en-US" dirty="0"/>
              <a:t>혼잡시간강도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시각화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붉은색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좁은 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노란색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넓은 도로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선의 굵기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혼잡 </a:t>
            </a:r>
            <a:r>
              <a:rPr lang="ko-KR" altLang="en-US" dirty="0" smtClean="0">
                <a:sym typeface="Wingdings" panose="05000000000000000000" pitchFamily="2" charset="2"/>
              </a:rPr>
              <a:t>시간</a:t>
            </a:r>
            <a:endParaRPr lang="en-US" altLang="ko-KR" dirty="0" smtClean="0"/>
          </a:p>
          <a:p>
            <a:r>
              <a:rPr lang="ko-KR" altLang="en-US" dirty="0" smtClean="0"/>
              <a:t>분석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ko-KR" altLang="en-US" dirty="0"/>
              <a:t>혼잡시간강도합</a:t>
            </a:r>
            <a:r>
              <a:rPr lang="en-US" altLang="ko-KR" dirty="0"/>
              <a:t>: </a:t>
            </a:r>
            <a:r>
              <a:rPr lang="ko-KR" altLang="en-US" dirty="0"/>
              <a:t> 양방향의 혼잡시간강도</a:t>
            </a:r>
            <a:endParaRPr lang="en-US" altLang="ko-KR" dirty="0"/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정규화도로폭</a:t>
            </a:r>
            <a:r>
              <a:rPr lang="en-US" altLang="ko-KR" dirty="0">
                <a:sym typeface="Wingdings" panose="05000000000000000000" pitchFamily="2" charset="2"/>
              </a:rPr>
              <a:t>: width</a:t>
            </a:r>
            <a:r>
              <a:rPr lang="ko-KR" altLang="en-US" dirty="0">
                <a:sym typeface="Wingdings" panose="05000000000000000000" pitchFamily="2" charset="2"/>
              </a:rPr>
              <a:t>변수를 이용하여 정규화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시사점</a:t>
            </a:r>
            <a:endParaRPr lang="en-US" altLang="ko-KR" dirty="0"/>
          </a:p>
          <a:p>
            <a:pPr lvl="1"/>
            <a:r>
              <a:rPr lang="ko-KR" altLang="en-US" dirty="0" err="1"/>
              <a:t>태인동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중마동</a:t>
            </a:r>
            <a:r>
              <a:rPr lang="en-US" altLang="ko-KR" dirty="0"/>
              <a:t>, </a:t>
            </a:r>
            <a:r>
              <a:rPr lang="ko-KR" altLang="en-US" dirty="0" err="1"/>
              <a:t>광양읍에</a:t>
            </a:r>
            <a:r>
              <a:rPr lang="ko-KR" altLang="en-US" dirty="0"/>
              <a:t> 차량 흐름이 많음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E885AE-5394-422D-B60A-D53D0923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55" r="24655"/>
          <a:stretch/>
        </p:blipFill>
        <p:spPr>
          <a:xfrm>
            <a:off x="4372443" y="1553947"/>
            <a:ext cx="4635037" cy="4635037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20D12F6-524B-42BE-82A8-C0D54B6F0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9738"/>
              </p:ext>
            </p:extLst>
          </p:nvPr>
        </p:nvGraphicFramePr>
        <p:xfrm>
          <a:off x="4379673" y="5168313"/>
          <a:ext cx="462780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83">
                  <a:extLst>
                    <a:ext uri="{9D8B030D-6E8A-4147-A177-3AD203B41FA5}">
                      <a16:colId xmlns:a16="http://schemas.microsoft.com/office/drawing/2014/main" val="2154735619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3656724537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2989017155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196374758"/>
                    </a:ext>
                  </a:extLst>
                </a:gridCol>
              </a:tblGrid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/>
                        <a:t>Link_id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/>
                        <a:t>Road_name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정규화도로폭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혼잡빈도강도합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36249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536803195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백운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55727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536802804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중마청룡길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0.4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73616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536800537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/>
                        <a:t>하광</a:t>
                      </a:r>
                      <a:r>
                        <a:rPr lang="en-US" altLang="ko-KR" sz="1100"/>
                        <a:t>2</a:t>
                      </a:r>
                      <a:r>
                        <a:rPr lang="ko-KR" altLang="en-US" sz="1100"/>
                        <a:t>길	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0.4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607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903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급속충전소 설치가능 장소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136524" y="1264175"/>
            <a:ext cx="4243149" cy="541443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en-US" altLang="ko-KR" dirty="0"/>
              <a:t>14. </a:t>
            </a:r>
            <a:r>
              <a:rPr lang="ko-KR" altLang="en-US" dirty="0" err="1"/>
              <a:t>소유지정보</a:t>
            </a:r>
            <a:endParaRPr lang="en-US" altLang="ko-KR" dirty="0"/>
          </a:p>
          <a:p>
            <a:r>
              <a:rPr lang="ko-KR" altLang="en-US" dirty="0"/>
              <a:t>분석 방법</a:t>
            </a:r>
            <a:endParaRPr lang="en-US" altLang="ko-KR" dirty="0"/>
          </a:p>
          <a:p>
            <a:pPr lvl="1"/>
            <a:r>
              <a:rPr lang="ko-KR" altLang="en-US" dirty="0" err="1"/>
              <a:t>급속충전소</a:t>
            </a:r>
            <a:r>
              <a:rPr lang="ko-KR" altLang="en-US" dirty="0"/>
              <a:t> 설치 가능 장소 필터링 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소유구분 코드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국유지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군 선택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지목코드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임야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염전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도로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철도 용지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제방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하천 제외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설치가능장소에 포함되는 </a:t>
            </a:r>
            <a:r>
              <a:rPr lang="ko-KR" altLang="en-US" b="1" dirty="0">
                <a:sym typeface="Wingdings" panose="05000000000000000000" pitchFamily="2" charset="2"/>
              </a:rPr>
              <a:t>기준</a:t>
            </a:r>
            <a:r>
              <a:rPr lang="en-US" altLang="ko-KR" b="1" dirty="0">
                <a:sym typeface="Wingdings" panose="05000000000000000000" pitchFamily="2" charset="2"/>
              </a:rPr>
              <a:t> point </a:t>
            </a:r>
            <a:r>
              <a:rPr lang="ko-KR" altLang="en-US" dirty="0" smtClean="0">
                <a:sym typeface="Wingdings" panose="05000000000000000000" pitchFamily="2" charset="2"/>
              </a:rPr>
              <a:t>추출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9E195D-C6DA-4EAA-9799-82D5219AB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2" r="24532"/>
          <a:stretch/>
        </p:blipFill>
        <p:spPr>
          <a:xfrm>
            <a:off x="4368707" y="1554511"/>
            <a:ext cx="4650122" cy="465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6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입지선정지수 개발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지역특성 요소 추출 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기준 </a:t>
            </a:r>
            <a:r>
              <a:rPr lang="en-US" altLang="ko-KR" dirty="0"/>
              <a:t>Point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08. </a:t>
            </a:r>
            <a:r>
              <a:rPr lang="ko-KR" altLang="en-US" dirty="0"/>
              <a:t>격자별인구현황</a:t>
            </a:r>
            <a:r>
              <a:rPr lang="en-US" altLang="ko-KR" dirty="0"/>
              <a:t>(100X100) </a:t>
            </a:r>
            <a:r>
              <a:rPr lang="ko-KR" altLang="en-US" dirty="0"/>
              <a:t>기준으로</a:t>
            </a:r>
            <a:r>
              <a:rPr lang="en-US" altLang="ko-KR" dirty="0"/>
              <a:t> central point </a:t>
            </a:r>
            <a:r>
              <a:rPr lang="ko-KR" altLang="en-US" dirty="0"/>
              <a:t>계산</a:t>
            </a:r>
            <a:r>
              <a:rPr lang="en-US" altLang="ko-KR" dirty="0"/>
              <a:t>, </a:t>
            </a:r>
            <a:r>
              <a:rPr lang="ko-KR" altLang="en-US" b="1" dirty="0"/>
              <a:t>기준 </a:t>
            </a:r>
            <a:r>
              <a:rPr lang="en-US" altLang="ko-KR" b="1" dirty="0"/>
              <a:t>Point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/>
              <a:t>기준</a:t>
            </a:r>
            <a:r>
              <a:rPr lang="en-US" altLang="ko-KR" dirty="0"/>
              <a:t> Point </a:t>
            </a:r>
            <a:r>
              <a:rPr lang="ko-KR" altLang="en-US" dirty="0"/>
              <a:t>마다 인구 현황 할당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5256313" y="1957376"/>
            <a:ext cx="3177092" cy="2735396"/>
            <a:chOff x="580796" y="2190289"/>
            <a:chExt cx="3177092" cy="2735396"/>
          </a:xfrm>
        </p:grpSpPr>
        <p:grpSp>
          <p:nvGrpSpPr>
            <p:cNvPr id="12" name="그룹 11"/>
            <p:cNvGrpSpPr/>
            <p:nvPr/>
          </p:nvGrpSpPr>
          <p:grpSpPr>
            <a:xfrm>
              <a:off x="580796" y="2190289"/>
              <a:ext cx="3177092" cy="2735396"/>
              <a:chOff x="244365" y="2060892"/>
              <a:chExt cx="3177092" cy="273539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/>
              <a:srcRect l="30540" t="22540" r="24127" b="21428"/>
              <a:stretch/>
            </p:blipFill>
            <p:spPr>
              <a:xfrm>
                <a:off x="244366" y="2060892"/>
                <a:ext cx="3177091" cy="2735396"/>
              </a:xfrm>
              <a:prstGeom prst="rect">
                <a:avLst/>
              </a:prstGeom>
            </p:spPr>
          </p:pic>
          <p:graphicFrame>
            <p:nvGraphicFramePr>
              <p:cNvPr id="11" name="내용 개체 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44059885"/>
                  </p:ext>
                </p:extLst>
              </p:nvPr>
            </p:nvGraphicFramePr>
            <p:xfrm>
              <a:off x="244365" y="2060892"/>
              <a:ext cx="3177092" cy="27353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4273">
                      <a:extLst>
                        <a:ext uri="{9D8B030D-6E8A-4147-A177-3AD203B41FA5}">
                          <a16:colId xmlns:a16="http://schemas.microsoft.com/office/drawing/2014/main" val="1677252754"/>
                        </a:ext>
                      </a:extLst>
                    </a:gridCol>
                    <a:gridCol w="794273">
                      <a:extLst>
                        <a:ext uri="{9D8B030D-6E8A-4147-A177-3AD203B41FA5}">
                          <a16:colId xmlns:a16="http://schemas.microsoft.com/office/drawing/2014/main" val="799790511"/>
                        </a:ext>
                      </a:extLst>
                    </a:gridCol>
                    <a:gridCol w="794273">
                      <a:extLst>
                        <a:ext uri="{9D8B030D-6E8A-4147-A177-3AD203B41FA5}">
                          <a16:colId xmlns:a16="http://schemas.microsoft.com/office/drawing/2014/main" val="1359847830"/>
                        </a:ext>
                      </a:extLst>
                    </a:gridCol>
                    <a:gridCol w="794273">
                      <a:extLst>
                        <a:ext uri="{9D8B030D-6E8A-4147-A177-3AD203B41FA5}">
                          <a16:colId xmlns:a16="http://schemas.microsoft.com/office/drawing/2014/main" val="771549823"/>
                        </a:ext>
                      </a:extLst>
                    </a:gridCol>
                  </a:tblGrid>
                  <a:tr h="68384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5254462"/>
                      </a:ext>
                    </a:extLst>
                  </a:tr>
                  <a:tr h="68384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7205927"/>
                      </a:ext>
                    </a:extLst>
                  </a:tr>
                  <a:tr h="68384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00146372"/>
                      </a:ext>
                    </a:extLst>
                  </a:tr>
                  <a:tr h="683849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781999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13" name="순서도: 연결자 12"/>
            <p:cNvSpPr/>
            <p:nvPr/>
          </p:nvSpPr>
          <p:spPr>
            <a:xfrm>
              <a:off x="897147" y="2467154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연결자 13"/>
            <p:cNvSpPr/>
            <p:nvPr/>
          </p:nvSpPr>
          <p:spPr>
            <a:xfrm>
              <a:off x="897147" y="3143928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연결자 14"/>
            <p:cNvSpPr/>
            <p:nvPr/>
          </p:nvSpPr>
          <p:spPr>
            <a:xfrm>
              <a:off x="897147" y="3833371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연결자 15"/>
            <p:cNvSpPr/>
            <p:nvPr/>
          </p:nvSpPr>
          <p:spPr>
            <a:xfrm>
              <a:off x="897146" y="4522814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연결자 16"/>
            <p:cNvSpPr/>
            <p:nvPr/>
          </p:nvSpPr>
          <p:spPr>
            <a:xfrm>
              <a:off x="1725282" y="4522814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연결자 17"/>
            <p:cNvSpPr/>
            <p:nvPr/>
          </p:nvSpPr>
          <p:spPr>
            <a:xfrm>
              <a:off x="2484406" y="4522813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순서도: 연결자 18"/>
            <p:cNvSpPr/>
            <p:nvPr/>
          </p:nvSpPr>
          <p:spPr>
            <a:xfrm>
              <a:off x="3329793" y="4522813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연결자 19"/>
            <p:cNvSpPr/>
            <p:nvPr/>
          </p:nvSpPr>
          <p:spPr>
            <a:xfrm>
              <a:off x="3329792" y="3833370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연결자 20"/>
            <p:cNvSpPr/>
            <p:nvPr/>
          </p:nvSpPr>
          <p:spPr>
            <a:xfrm>
              <a:off x="3329792" y="3143927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연결자 21"/>
            <p:cNvSpPr/>
            <p:nvPr/>
          </p:nvSpPr>
          <p:spPr>
            <a:xfrm>
              <a:off x="3329791" y="2467153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2484406" y="2467153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연결자 23"/>
            <p:cNvSpPr/>
            <p:nvPr/>
          </p:nvSpPr>
          <p:spPr>
            <a:xfrm>
              <a:off x="1725282" y="2467151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연결자 24"/>
            <p:cNvSpPr/>
            <p:nvPr/>
          </p:nvSpPr>
          <p:spPr>
            <a:xfrm>
              <a:off x="1725282" y="3143927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연결자 25"/>
            <p:cNvSpPr/>
            <p:nvPr/>
          </p:nvSpPr>
          <p:spPr>
            <a:xfrm>
              <a:off x="2484405" y="3143927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연결자 26"/>
            <p:cNvSpPr/>
            <p:nvPr/>
          </p:nvSpPr>
          <p:spPr>
            <a:xfrm>
              <a:off x="2484405" y="3833370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/>
            <p:cNvSpPr/>
            <p:nvPr/>
          </p:nvSpPr>
          <p:spPr>
            <a:xfrm>
              <a:off x="1725281" y="3833370"/>
              <a:ext cx="138023" cy="138023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08908" y="1957376"/>
            <a:ext cx="3177092" cy="2735396"/>
            <a:chOff x="244365" y="2060892"/>
            <a:chExt cx="3177092" cy="273539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rcRect l="30540" t="22540" r="24127" b="21428"/>
            <a:stretch/>
          </p:blipFill>
          <p:spPr>
            <a:xfrm>
              <a:off x="244366" y="2060892"/>
              <a:ext cx="3177091" cy="2735396"/>
            </a:xfrm>
            <a:prstGeom prst="rect">
              <a:avLst/>
            </a:prstGeom>
          </p:spPr>
        </p:pic>
        <p:graphicFrame>
          <p:nvGraphicFramePr>
            <p:cNvPr id="31" name="내용 개체 틀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54747600"/>
                </p:ext>
              </p:extLst>
            </p:nvPr>
          </p:nvGraphicFramePr>
          <p:xfrm>
            <a:off x="244365" y="2060892"/>
            <a:ext cx="3177092" cy="2735396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94273">
                    <a:extLst>
                      <a:ext uri="{9D8B030D-6E8A-4147-A177-3AD203B41FA5}">
                        <a16:colId xmlns:a16="http://schemas.microsoft.com/office/drawing/2014/main" val="1677252754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799790511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1359847830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771549823"/>
                      </a:ext>
                    </a:extLst>
                  </a:gridCol>
                </a:tblGrid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335254462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707205927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0146372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93781999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25441"/>
              </p:ext>
            </p:extLst>
          </p:nvPr>
        </p:nvGraphicFramePr>
        <p:xfrm>
          <a:off x="708908" y="4717996"/>
          <a:ext cx="317709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047">
                  <a:extLst>
                    <a:ext uri="{9D8B030D-6E8A-4147-A177-3AD203B41FA5}">
                      <a16:colId xmlns:a16="http://schemas.microsoft.com/office/drawing/2014/main" val="1031740110"/>
                    </a:ext>
                  </a:extLst>
                </a:gridCol>
                <a:gridCol w="1876045">
                  <a:extLst>
                    <a:ext uri="{9D8B030D-6E8A-4147-A177-3AD203B41FA5}">
                      <a16:colId xmlns:a16="http://schemas.microsoft.com/office/drawing/2014/main" val="3868677964"/>
                    </a:ext>
                  </a:extLst>
                </a:gridCol>
              </a:tblGrid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Geometry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</a:rPr>
                        <a:t> type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Polygon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384666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573921"/>
              </p:ext>
            </p:extLst>
          </p:nvPr>
        </p:nvGraphicFramePr>
        <p:xfrm>
          <a:off x="5256313" y="4717996"/>
          <a:ext cx="317709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047">
                  <a:extLst>
                    <a:ext uri="{9D8B030D-6E8A-4147-A177-3AD203B41FA5}">
                      <a16:colId xmlns:a16="http://schemas.microsoft.com/office/drawing/2014/main" val="1031740110"/>
                    </a:ext>
                  </a:extLst>
                </a:gridCol>
                <a:gridCol w="1876045">
                  <a:extLst>
                    <a:ext uri="{9D8B030D-6E8A-4147-A177-3AD203B41FA5}">
                      <a16:colId xmlns:a16="http://schemas.microsoft.com/office/drawing/2014/main" val="3868677964"/>
                    </a:ext>
                  </a:extLst>
                </a:gridCol>
              </a:tblGrid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Geometry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</a:rPr>
                        <a:t> type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Point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384666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102687"/>
              </p:ext>
            </p:extLst>
          </p:nvPr>
        </p:nvGraphicFramePr>
        <p:xfrm>
          <a:off x="4271190" y="1957376"/>
          <a:ext cx="894080" cy="627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1031740110"/>
                    </a:ext>
                  </a:extLst>
                </a:gridCol>
              </a:tblGrid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Point </a:t>
                      </a:r>
                      <a:br>
                        <a:rPr lang="en-US" altLang="ko-KR" sz="1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할당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84666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인구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97062"/>
                  </a:ext>
                </a:extLst>
              </a:tr>
            </a:tbl>
          </a:graphicData>
        </a:graphic>
      </p:graphicFrame>
      <p:cxnSp>
        <p:nvCxnSpPr>
          <p:cNvPr id="38" name="구부러진 연결선 37"/>
          <p:cNvCxnSpPr>
            <a:stCxn id="36" idx="0"/>
            <a:endCxn id="13" idx="0"/>
          </p:cNvCxnSpPr>
          <p:nvPr/>
        </p:nvCxnSpPr>
        <p:spPr>
          <a:xfrm rot="16200000" flipH="1">
            <a:off x="5041520" y="1634085"/>
            <a:ext cx="276865" cy="923446"/>
          </a:xfrm>
          <a:prstGeom prst="curvedConnector3">
            <a:avLst>
              <a:gd name="adj1" fmla="val -82567"/>
            </a:avLst>
          </a:prstGeom>
          <a:ln w="57150">
            <a:solidFill>
              <a:srgbClr val="162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2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입지선정지수 개발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지역특성 요소 추출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LineString</a:t>
            </a:r>
            <a:r>
              <a:rPr lang="ko-KR" altLang="en-US" dirty="0"/>
              <a:t> 관련 요소</a:t>
            </a:r>
            <a:r>
              <a:rPr lang="en-US" altLang="ko-KR" dirty="0"/>
              <a:t>, </a:t>
            </a:r>
            <a:r>
              <a:rPr lang="ko-KR" altLang="en-US" dirty="0"/>
              <a:t>기준 </a:t>
            </a:r>
            <a:r>
              <a:rPr lang="en-US" altLang="ko-KR" dirty="0"/>
              <a:t>Point</a:t>
            </a:r>
            <a:r>
              <a:rPr lang="ko-KR" altLang="en-US" dirty="0"/>
              <a:t>에 할당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LineString</a:t>
            </a:r>
            <a:r>
              <a:rPr lang="en-US" altLang="ko-KR" dirty="0"/>
              <a:t> </a:t>
            </a:r>
            <a:r>
              <a:rPr lang="ko-KR" altLang="en-US" dirty="0"/>
              <a:t>정보에 </a:t>
            </a:r>
            <a:r>
              <a:rPr lang="en-US" altLang="ko-KR" dirty="0"/>
              <a:t>buffer</a:t>
            </a:r>
            <a:r>
              <a:rPr lang="ko-KR" altLang="en-US" dirty="0"/>
              <a:t>를 적용</a:t>
            </a:r>
            <a:r>
              <a:rPr lang="en-US" altLang="ko-KR" dirty="0"/>
              <a:t>, </a:t>
            </a:r>
            <a:r>
              <a:rPr lang="ko-KR" altLang="en-US" dirty="0"/>
              <a:t>도로 근방 약 </a:t>
            </a:r>
            <a:r>
              <a:rPr lang="en-US" altLang="ko-KR" dirty="0"/>
              <a:t>50 m</a:t>
            </a:r>
            <a:r>
              <a:rPr lang="ko-KR" altLang="en-US" dirty="0"/>
              <a:t>에 포함되는 기준 </a:t>
            </a:r>
            <a:r>
              <a:rPr lang="en-US" altLang="ko-KR" dirty="0"/>
              <a:t>point</a:t>
            </a:r>
            <a:r>
              <a:rPr lang="ko-KR" altLang="en-US" dirty="0"/>
              <a:t>에 </a:t>
            </a:r>
            <a:r>
              <a:rPr lang="en-US" altLang="ko-KR" dirty="0" err="1"/>
              <a:t>LineString</a:t>
            </a:r>
            <a:r>
              <a:rPr lang="en-US" altLang="ko-KR" dirty="0"/>
              <a:t> </a:t>
            </a:r>
            <a:r>
              <a:rPr lang="ko-KR" altLang="en-US" dirty="0"/>
              <a:t>정보 할당</a:t>
            </a:r>
            <a:endParaRPr lang="en-US" altLang="ko-KR" dirty="0"/>
          </a:p>
          <a:p>
            <a:pPr lvl="1"/>
            <a:r>
              <a:rPr lang="ko-KR" altLang="en-US" dirty="0"/>
              <a:t>할당된 정보</a:t>
            </a:r>
            <a:r>
              <a:rPr lang="en-US" altLang="ko-KR" dirty="0"/>
              <a:t>: 02</a:t>
            </a:r>
            <a:r>
              <a:rPr lang="ko-KR" altLang="en-US" dirty="0"/>
              <a:t>시 교통량</a:t>
            </a:r>
            <a:r>
              <a:rPr lang="en-US" altLang="ko-KR" dirty="0"/>
              <a:t>, 15</a:t>
            </a:r>
            <a:r>
              <a:rPr lang="ko-KR" altLang="en-US" dirty="0"/>
              <a:t>시 교통량</a:t>
            </a:r>
            <a:r>
              <a:rPr lang="en-US" altLang="ko-KR" dirty="0"/>
              <a:t>, </a:t>
            </a:r>
            <a:r>
              <a:rPr lang="ko-KR" altLang="en-US" dirty="0"/>
              <a:t>혼잡빈도강도</a:t>
            </a:r>
            <a:r>
              <a:rPr lang="en-US" altLang="ko-KR" dirty="0"/>
              <a:t>, </a:t>
            </a:r>
            <a:r>
              <a:rPr lang="ko-KR" altLang="en-US" dirty="0"/>
              <a:t>혼잡시간강도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256313" y="1957376"/>
            <a:ext cx="3177092" cy="2735396"/>
            <a:chOff x="244365" y="2060892"/>
            <a:chExt cx="3177092" cy="273539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l="30540" t="22540" r="24127" b="21428"/>
            <a:stretch/>
          </p:blipFill>
          <p:spPr>
            <a:xfrm>
              <a:off x="244366" y="2060892"/>
              <a:ext cx="3177091" cy="2735396"/>
            </a:xfrm>
            <a:prstGeom prst="rect">
              <a:avLst/>
            </a:prstGeom>
          </p:spPr>
        </p:pic>
        <p:graphicFrame>
          <p:nvGraphicFramePr>
            <p:cNvPr id="11" name="내용 개체 틀 3"/>
            <p:cNvGraphicFramePr>
              <a:graphicFrameLocks/>
            </p:cNvGraphicFramePr>
            <p:nvPr/>
          </p:nvGraphicFramePr>
          <p:xfrm>
            <a:off x="244365" y="2060892"/>
            <a:ext cx="3177092" cy="2735396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94273">
                    <a:extLst>
                      <a:ext uri="{9D8B030D-6E8A-4147-A177-3AD203B41FA5}">
                        <a16:colId xmlns:a16="http://schemas.microsoft.com/office/drawing/2014/main" val="1677252754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799790511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1359847830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771549823"/>
                      </a:ext>
                    </a:extLst>
                  </a:gridCol>
                </a:tblGrid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335254462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707205927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0146372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93781999"/>
                    </a:ext>
                  </a:extLst>
                </a:tr>
              </a:tbl>
            </a:graphicData>
          </a:graphic>
        </p:graphicFrame>
      </p:grpSp>
      <p:sp>
        <p:nvSpPr>
          <p:cNvPr id="13" name="순서도: 연결자 12"/>
          <p:cNvSpPr/>
          <p:nvPr/>
        </p:nvSpPr>
        <p:spPr>
          <a:xfrm>
            <a:off x="5572664" y="2234241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5572664" y="2911015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/>
          <p:cNvSpPr/>
          <p:nvPr/>
        </p:nvSpPr>
        <p:spPr>
          <a:xfrm>
            <a:off x="5572664" y="3600458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/>
          <p:cNvSpPr/>
          <p:nvPr/>
        </p:nvSpPr>
        <p:spPr>
          <a:xfrm>
            <a:off x="5572663" y="4289901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265242" y="2234238"/>
            <a:ext cx="1785832" cy="2206354"/>
            <a:chOff x="6265242" y="2234238"/>
            <a:chExt cx="1785832" cy="2206354"/>
          </a:xfrm>
        </p:grpSpPr>
        <p:sp>
          <p:nvSpPr>
            <p:cNvPr id="80" name="자유형 79"/>
            <p:cNvSpPr/>
            <p:nvPr/>
          </p:nvSpPr>
          <p:spPr>
            <a:xfrm>
              <a:off x="6265242" y="2234238"/>
              <a:ext cx="1785832" cy="2206353"/>
            </a:xfrm>
            <a:custGeom>
              <a:avLst/>
              <a:gdLst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84770 w 1645338"/>
                <a:gd name="connsiteY9" fmla="*/ 571040 h 2145756"/>
                <a:gd name="connsiteX10" fmla="*/ 84770 w 1645338"/>
                <a:gd name="connsiteY10" fmla="*/ 1398506 h 2145756"/>
                <a:gd name="connsiteX11" fmla="*/ 86265 w 1645338"/>
                <a:gd name="connsiteY11" fmla="*/ 1398506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84770 w 1645338"/>
                <a:gd name="connsiteY9" fmla="*/ 571040 h 2145756"/>
                <a:gd name="connsiteX10" fmla="*/ 84770 w 1645338"/>
                <a:gd name="connsiteY10" fmla="*/ 1398506 h 2145756"/>
                <a:gd name="connsiteX11" fmla="*/ 219615 w 1645338"/>
                <a:gd name="connsiteY11" fmla="*/ 1400887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291939 w 1645338"/>
                <a:gd name="connsiteY9" fmla="*/ 578184 h 2145756"/>
                <a:gd name="connsiteX10" fmla="*/ 84770 w 1645338"/>
                <a:gd name="connsiteY10" fmla="*/ 1398506 h 2145756"/>
                <a:gd name="connsiteX11" fmla="*/ 219615 w 1645338"/>
                <a:gd name="connsiteY11" fmla="*/ 1400887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291939 w 1645338"/>
                <a:gd name="connsiteY9" fmla="*/ 578184 h 2145756"/>
                <a:gd name="connsiteX10" fmla="*/ 222882 w 1645338"/>
                <a:gd name="connsiteY10" fmla="*/ 1396125 h 2145756"/>
                <a:gd name="connsiteX11" fmla="*/ 219615 w 1645338"/>
                <a:gd name="connsiteY11" fmla="*/ 1400887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246696 w 1645338"/>
                <a:gd name="connsiteY9" fmla="*/ 578184 h 2145756"/>
                <a:gd name="connsiteX10" fmla="*/ 222882 w 1645338"/>
                <a:gd name="connsiteY10" fmla="*/ 1396125 h 2145756"/>
                <a:gd name="connsiteX11" fmla="*/ 219615 w 1645338"/>
                <a:gd name="connsiteY11" fmla="*/ 1400887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222882 w 1645338"/>
                <a:gd name="connsiteY9" fmla="*/ 1396125 h 2145756"/>
                <a:gd name="connsiteX10" fmla="*/ 219615 w 1645338"/>
                <a:gd name="connsiteY10" fmla="*/ 1400887 h 2145756"/>
                <a:gd name="connsiteX11" fmla="*/ 86265 w 1645338"/>
                <a:gd name="connsiteY11" fmla="*/ 2145756 h 2145756"/>
                <a:gd name="connsiteX12" fmla="*/ 1 w 1645338"/>
                <a:gd name="connsiteY12" fmla="*/ 2145756 h 2145756"/>
                <a:gd name="connsiteX13" fmla="*/ 1 w 1645338"/>
                <a:gd name="connsiteY13" fmla="*/ 584214 h 2145756"/>
                <a:gd name="connsiteX14" fmla="*/ 0 w 1645338"/>
                <a:gd name="connsiteY14" fmla="*/ 584200 h 2145756"/>
                <a:gd name="connsiteX15" fmla="*/ 1 w 1645338"/>
                <a:gd name="connsiteY15" fmla="*/ 584186 h 2145756"/>
                <a:gd name="connsiteX16" fmla="*/ 1 w 1645338"/>
                <a:gd name="connsiteY16" fmla="*/ 527049 h 2145756"/>
                <a:gd name="connsiteX17" fmla="*/ 4066 w 1645338"/>
                <a:gd name="connsiteY17" fmla="*/ 527049 h 2145756"/>
                <a:gd name="connsiteX18" fmla="*/ 4250 w 1645338"/>
                <a:gd name="connsiteY18" fmla="*/ 524469 h 2145756"/>
                <a:gd name="connsiteX19" fmla="*/ 823137 w 1645338"/>
                <a:gd name="connsiteY19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69621 w 1645338"/>
                <a:gd name="connsiteY8" fmla="*/ 563896 h 2145756"/>
                <a:gd name="connsiteX9" fmla="*/ 222882 w 1645338"/>
                <a:gd name="connsiteY9" fmla="*/ 1396125 h 2145756"/>
                <a:gd name="connsiteX10" fmla="*/ 219615 w 1645338"/>
                <a:gd name="connsiteY10" fmla="*/ 1400887 h 2145756"/>
                <a:gd name="connsiteX11" fmla="*/ 86265 w 1645338"/>
                <a:gd name="connsiteY11" fmla="*/ 2145756 h 2145756"/>
                <a:gd name="connsiteX12" fmla="*/ 1 w 1645338"/>
                <a:gd name="connsiteY12" fmla="*/ 2145756 h 2145756"/>
                <a:gd name="connsiteX13" fmla="*/ 1 w 1645338"/>
                <a:gd name="connsiteY13" fmla="*/ 584214 h 2145756"/>
                <a:gd name="connsiteX14" fmla="*/ 0 w 1645338"/>
                <a:gd name="connsiteY14" fmla="*/ 584200 h 2145756"/>
                <a:gd name="connsiteX15" fmla="*/ 1 w 1645338"/>
                <a:gd name="connsiteY15" fmla="*/ 584186 h 2145756"/>
                <a:gd name="connsiteX16" fmla="*/ 1 w 1645338"/>
                <a:gd name="connsiteY16" fmla="*/ 527049 h 2145756"/>
                <a:gd name="connsiteX17" fmla="*/ 4066 w 1645338"/>
                <a:gd name="connsiteY17" fmla="*/ 527049 h 2145756"/>
                <a:gd name="connsiteX18" fmla="*/ 4250 w 1645338"/>
                <a:gd name="connsiteY18" fmla="*/ 524469 h 2145756"/>
                <a:gd name="connsiteX19" fmla="*/ 823137 w 1645338"/>
                <a:gd name="connsiteY19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69621 w 1645338"/>
                <a:gd name="connsiteY8" fmla="*/ 563896 h 2145756"/>
                <a:gd name="connsiteX9" fmla="*/ 222882 w 1645338"/>
                <a:gd name="connsiteY9" fmla="*/ 1396125 h 2145756"/>
                <a:gd name="connsiteX10" fmla="*/ 219615 w 1645338"/>
                <a:gd name="connsiteY10" fmla="*/ 1400887 h 2145756"/>
                <a:gd name="connsiteX11" fmla="*/ 229140 w 1645338"/>
                <a:gd name="connsiteY11" fmla="*/ 2145756 h 2145756"/>
                <a:gd name="connsiteX12" fmla="*/ 1 w 1645338"/>
                <a:gd name="connsiteY12" fmla="*/ 2145756 h 2145756"/>
                <a:gd name="connsiteX13" fmla="*/ 1 w 1645338"/>
                <a:gd name="connsiteY13" fmla="*/ 584214 h 2145756"/>
                <a:gd name="connsiteX14" fmla="*/ 0 w 1645338"/>
                <a:gd name="connsiteY14" fmla="*/ 584200 h 2145756"/>
                <a:gd name="connsiteX15" fmla="*/ 1 w 1645338"/>
                <a:gd name="connsiteY15" fmla="*/ 584186 h 2145756"/>
                <a:gd name="connsiteX16" fmla="*/ 1 w 1645338"/>
                <a:gd name="connsiteY16" fmla="*/ 527049 h 2145756"/>
                <a:gd name="connsiteX17" fmla="*/ 4066 w 1645338"/>
                <a:gd name="connsiteY17" fmla="*/ 527049 h 2145756"/>
                <a:gd name="connsiteX18" fmla="*/ 4250 w 1645338"/>
                <a:gd name="connsiteY18" fmla="*/ 524469 h 2145756"/>
                <a:gd name="connsiteX19" fmla="*/ 823137 w 1645338"/>
                <a:gd name="connsiteY19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69621 w 1645338"/>
                <a:gd name="connsiteY8" fmla="*/ 563896 h 2145756"/>
                <a:gd name="connsiteX9" fmla="*/ 222882 w 1645338"/>
                <a:gd name="connsiteY9" fmla="*/ 1396125 h 2145756"/>
                <a:gd name="connsiteX10" fmla="*/ 229140 w 1645338"/>
                <a:gd name="connsiteY10" fmla="*/ 2145756 h 2145756"/>
                <a:gd name="connsiteX11" fmla="*/ 1 w 1645338"/>
                <a:gd name="connsiteY11" fmla="*/ 2145756 h 2145756"/>
                <a:gd name="connsiteX12" fmla="*/ 1 w 1645338"/>
                <a:gd name="connsiteY12" fmla="*/ 584214 h 2145756"/>
                <a:gd name="connsiteX13" fmla="*/ 0 w 1645338"/>
                <a:gd name="connsiteY13" fmla="*/ 584200 h 2145756"/>
                <a:gd name="connsiteX14" fmla="*/ 1 w 1645338"/>
                <a:gd name="connsiteY14" fmla="*/ 584186 h 2145756"/>
                <a:gd name="connsiteX15" fmla="*/ 1 w 1645338"/>
                <a:gd name="connsiteY15" fmla="*/ 527049 h 2145756"/>
                <a:gd name="connsiteX16" fmla="*/ 4066 w 1645338"/>
                <a:gd name="connsiteY16" fmla="*/ 527049 h 2145756"/>
                <a:gd name="connsiteX17" fmla="*/ 4250 w 1645338"/>
                <a:gd name="connsiteY17" fmla="*/ 524469 h 2145756"/>
                <a:gd name="connsiteX18" fmla="*/ 823137 w 1645338"/>
                <a:gd name="connsiteY18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69621 w 1645338"/>
                <a:gd name="connsiteY8" fmla="*/ 563896 h 2145756"/>
                <a:gd name="connsiteX9" fmla="*/ 229140 w 1645338"/>
                <a:gd name="connsiteY9" fmla="*/ 2145756 h 2145756"/>
                <a:gd name="connsiteX10" fmla="*/ 1 w 1645338"/>
                <a:gd name="connsiteY10" fmla="*/ 2145756 h 2145756"/>
                <a:gd name="connsiteX11" fmla="*/ 1 w 1645338"/>
                <a:gd name="connsiteY11" fmla="*/ 584214 h 2145756"/>
                <a:gd name="connsiteX12" fmla="*/ 0 w 1645338"/>
                <a:gd name="connsiteY12" fmla="*/ 584200 h 2145756"/>
                <a:gd name="connsiteX13" fmla="*/ 1 w 1645338"/>
                <a:gd name="connsiteY13" fmla="*/ 584186 h 2145756"/>
                <a:gd name="connsiteX14" fmla="*/ 1 w 1645338"/>
                <a:gd name="connsiteY14" fmla="*/ 527049 h 2145756"/>
                <a:gd name="connsiteX15" fmla="*/ 4066 w 1645338"/>
                <a:gd name="connsiteY15" fmla="*/ 527049 h 2145756"/>
                <a:gd name="connsiteX16" fmla="*/ 4250 w 1645338"/>
                <a:gd name="connsiteY16" fmla="*/ 524469 h 2145756"/>
                <a:gd name="connsiteX17" fmla="*/ 823137 w 1645338"/>
                <a:gd name="connsiteY17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43427 w 1645338"/>
                <a:gd name="connsiteY8" fmla="*/ 566278 h 2145756"/>
                <a:gd name="connsiteX9" fmla="*/ 229140 w 1645338"/>
                <a:gd name="connsiteY9" fmla="*/ 2145756 h 2145756"/>
                <a:gd name="connsiteX10" fmla="*/ 1 w 1645338"/>
                <a:gd name="connsiteY10" fmla="*/ 2145756 h 2145756"/>
                <a:gd name="connsiteX11" fmla="*/ 1 w 1645338"/>
                <a:gd name="connsiteY11" fmla="*/ 584214 h 2145756"/>
                <a:gd name="connsiteX12" fmla="*/ 0 w 1645338"/>
                <a:gd name="connsiteY12" fmla="*/ 584200 h 2145756"/>
                <a:gd name="connsiteX13" fmla="*/ 1 w 1645338"/>
                <a:gd name="connsiteY13" fmla="*/ 584186 h 2145756"/>
                <a:gd name="connsiteX14" fmla="*/ 1 w 1645338"/>
                <a:gd name="connsiteY14" fmla="*/ 527049 h 2145756"/>
                <a:gd name="connsiteX15" fmla="*/ 4066 w 1645338"/>
                <a:gd name="connsiteY15" fmla="*/ 527049 h 2145756"/>
                <a:gd name="connsiteX16" fmla="*/ 4250 w 1645338"/>
                <a:gd name="connsiteY16" fmla="*/ 524469 h 2145756"/>
                <a:gd name="connsiteX17" fmla="*/ 823137 w 1645338"/>
                <a:gd name="connsiteY17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18373 w 1645338"/>
                <a:gd name="connsiteY5" fmla="*/ 123721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43427 w 1645338"/>
                <a:gd name="connsiteY8" fmla="*/ 566278 h 2145756"/>
                <a:gd name="connsiteX9" fmla="*/ 229140 w 1645338"/>
                <a:gd name="connsiteY9" fmla="*/ 2145756 h 2145756"/>
                <a:gd name="connsiteX10" fmla="*/ 1 w 1645338"/>
                <a:gd name="connsiteY10" fmla="*/ 2145756 h 2145756"/>
                <a:gd name="connsiteX11" fmla="*/ 1 w 1645338"/>
                <a:gd name="connsiteY11" fmla="*/ 584214 h 2145756"/>
                <a:gd name="connsiteX12" fmla="*/ 0 w 1645338"/>
                <a:gd name="connsiteY12" fmla="*/ 584200 h 2145756"/>
                <a:gd name="connsiteX13" fmla="*/ 1 w 1645338"/>
                <a:gd name="connsiteY13" fmla="*/ 584186 h 2145756"/>
                <a:gd name="connsiteX14" fmla="*/ 1 w 1645338"/>
                <a:gd name="connsiteY14" fmla="*/ 527049 h 2145756"/>
                <a:gd name="connsiteX15" fmla="*/ 4066 w 1645338"/>
                <a:gd name="connsiteY15" fmla="*/ 527049 h 2145756"/>
                <a:gd name="connsiteX16" fmla="*/ 4250 w 1645338"/>
                <a:gd name="connsiteY16" fmla="*/ 524469 h 2145756"/>
                <a:gd name="connsiteX17" fmla="*/ 823137 w 1645338"/>
                <a:gd name="connsiteY17" fmla="*/ 0 h 2145756"/>
                <a:gd name="connsiteX0" fmla="*/ 806468 w 1645338"/>
                <a:gd name="connsiteY0" fmla="*/ 0 h 2200525"/>
                <a:gd name="connsiteX1" fmla="*/ 1642024 w 1645338"/>
                <a:gd name="connsiteY1" fmla="*/ 579238 h 2200525"/>
                <a:gd name="connsiteX2" fmla="*/ 1645338 w 1645338"/>
                <a:gd name="connsiteY2" fmla="*/ 625809 h 2200525"/>
                <a:gd name="connsiteX3" fmla="*/ 1561604 w 1645338"/>
                <a:gd name="connsiteY3" fmla="*/ 625809 h 2200525"/>
                <a:gd name="connsiteX4" fmla="*/ 1558723 w 1645338"/>
                <a:gd name="connsiteY4" fmla="*/ 585315 h 2200525"/>
                <a:gd name="connsiteX5" fmla="*/ 818373 w 1645338"/>
                <a:gd name="connsiteY5" fmla="*/ 178490 h 2200525"/>
                <a:gd name="connsiteX6" fmla="*/ 87550 w 1645338"/>
                <a:gd name="connsiteY6" fmla="*/ 585315 h 2200525"/>
                <a:gd name="connsiteX7" fmla="*/ 86265 w 1645338"/>
                <a:gd name="connsiteY7" fmla="*/ 603368 h 2200525"/>
                <a:gd name="connsiteX8" fmla="*/ 243427 w 1645338"/>
                <a:gd name="connsiteY8" fmla="*/ 621047 h 2200525"/>
                <a:gd name="connsiteX9" fmla="*/ 229140 w 1645338"/>
                <a:gd name="connsiteY9" fmla="*/ 2200525 h 2200525"/>
                <a:gd name="connsiteX10" fmla="*/ 1 w 1645338"/>
                <a:gd name="connsiteY10" fmla="*/ 2200525 h 2200525"/>
                <a:gd name="connsiteX11" fmla="*/ 1 w 1645338"/>
                <a:gd name="connsiteY11" fmla="*/ 638983 h 2200525"/>
                <a:gd name="connsiteX12" fmla="*/ 0 w 1645338"/>
                <a:gd name="connsiteY12" fmla="*/ 638969 h 2200525"/>
                <a:gd name="connsiteX13" fmla="*/ 1 w 1645338"/>
                <a:gd name="connsiteY13" fmla="*/ 638955 h 2200525"/>
                <a:gd name="connsiteX14" fmla="*/ 1 w 1645338"/>
                <a:gd name="connsiteY14" fmla="*/ 581818 h 2200525"/>
                <a:gd name="connsiteX15" fmla="*/ 4066 w 1645338"/>
                <a:gd name="connsiteY15" fmla="*/ 581818 h 2200525"/>
                <a:gd name="connsiteX16" fmla="*/ 4250 w 1645338"/>
                <a:gd name="connsiteY16" fmla="*/ 579238 h 2200525"/>
                <a:gd name="connsiteX17" fmla="*/ 806468 w 1645338"/>
                <a:gd name="connsiteY17" fmla="*/ 0 h 2200525"/>
                <a:gd name="connsiteX0" fmla="*/ 806468 w 1645338"/>
                <a:gd name="connsiteY0" fmla="*/ 0 h 2200525"/>
                <a:gd name="connsiteX1" fmla="*/ 1642024 w 1645338"/>
                <a:gd name="connsiteY1" fmla="*/ 579238 h 2200525"/>
                <a:gd name="connsiteX2" fmla="*/ 1645338 w 1645338"/>
                <a:gd name="connsiteY2" fmla="*/ 625809 h 2200525"/>
                <a:gd name="connsiteX3" fmla="*/ 1561604 w 1645338"/>
                <a:gd name="connsiteY3" fmla="*/ 625809 h 2200525"/>
                <a:gd name="connsiteX4" fmla="*/ 1472998 w 1645338"/>
                <a:gd name="connsiteY4" fmla="*/ 625796 h 2200525"/>
                <a:gd name="connsiteX5" fmla="*/ 818373 w 1645338"/>
                <a:gd name="connsiteY5" fmla="*/ 178490 h 2200525"/>
                <a:gd name="connsiteX6" fmla="*/ 87550 w 1645338"/>
                <a:gd name="connsiteY6" fmla="*/ 585315 h 2200525"/>
                <a:gd name="connsiteX7" fmla="*/ 86265 w 1645338"/>
                <a:gd name="connsiteY7" fmla="*/ 603368 h 2200525"/>
                <a:gd name="connsiteX8" fmla="*/ 243427 w 1645338"/>
                <a:gd name="connsiteY8" fmla="*/ 621047 h 2200525"/>
                <a:gd name="connsiteX9" fmla="*/ 229140 w 1645338"/>
                <a:gd name="connsiteY9" fmla="*/ 2200525 h 2200525"/>
                <a:gd name="connsiteX10" fmla="*/ 1 w 1645338"/>
                <a:gd name="connsiteY10" fmla="*/ 2200525 h 2200525"/>
                <a:gd name="connsiteX11" fmla="*/ 1 w 1645338"/>
                <a:gd name="connsiteY11" fmla="*/ 638983 h 2200525"/>
                <a:gd name="connsiteX12" fmla="*/ 0 w 1645338"/>
                <a:gd name="connsiteY12" fmla="*/ 638969 h 2200525"/>
                <a:gd name="connsiteX13" fmla="*/ 1 w 1645338"/>
                <a:gd name="connsiteY13" fmla="*/ 638955 h 2200525"/>
                <a:gd name="connsiteX14" fmla="*/ 1 w 1645338"/>
                <a:gd name="connsiteY14" fmla="*/ 581818 h 2200525"/>
                <a:gd name="connsiteX15" fmla="*/ 4066 w 1645338"/>
                <a:gd name="connsiteY15" fmla="*/ 581818 h 2200525"/>
                <a:gd name="connsiteX16" fmla="*/ 4250 w 1645338"/>
                <a:gd name="connsiteY16" fmla="*/ 579238 h 2200525"/>
                <a:gd name="connsiteX17" fmla="*/ 806468 w 1645338"/>
                <a:gd name="connsiteY17" fmla="*/ 0 h 220052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18373 w 1645338"/>
                <a:gd name="connsiteY5" fmla="*/ 121340 h 2143375"/>
                <a:gd name="connsiteX6" fmla="*/ 87550 w 1645338"/>
                <a:gd name="connsiteY6" fmla="*/ 528165 h 2143375"/>
                <a:gd name="connsiteX7" fmla="*/ 86265 w 1645338"/>
                <a:gd name="connsiteY7" fmla="*/ 54621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18373 w 1645338"/>
                <a:gd name="connsiteY5" fmla="*/ 121340 h 2143375"/>
                <a:gd name="connsiteX6" fmla="*/ 87550 w 1645338"/>
                <a:gd name="connsiteY6" fmla="*/ 528165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18373 w 1645338"/>
                <a:gd name="connsiteY5" fmla="*/ 121340 h 2143375"/>
                <a:gd name="connsiteX6" fmla="*/ 249475 w 1645338"/>
                <a:gd name="connsiteY6" fmla="*/ 540071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13610 w 1645338"/>
                <a:gd name="connsiteY5" fmla="*/ 178490 h 2143375"/>
                <a:gd name="connsiteX6" fmla="*/ 249475 w 1645338"/>
                <a:gd name="connsiteY6" fmla="*/ 540071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08848 w 1645338"/>
                <a:gd name="connsiteY5" fmla="*/ 147534 h 2143375"/>
                <a:gd name="connsiteX6" fmla="*/ 249475 w 1645338"/>
                <a:gd name="connsiteY6" fmla="*/ 540071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08848 w 1645338"/>
                <a:gd name="connsiteY5" fmla="*/ 157059 h 2143375"/>
                <a:gd name="connsiteX6" fmla="*/ 249475 w 1645338"/>
                <a:gd name="connsiteY6" fmla="*/ 540071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34898 w 1645338"/>
                <a:gd name="connsiteY4" fmla="*/ 571028 h 2143375"/>
                <a:gd name="connsiteX5" fmla="*/ 808848 w 1645338"/>
                <a:gd name="connsiteY5" fmla="*/ 157059 h 2143375"/>
                <a:gd name="connsiteX6" fmla="*/ 249475 w 1645338"/>
                <a:gd name="connsiteY6" fmla="*/ 540071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18375 w 1645338"/>
                <a:gd name="connsiteY0" fmla="*/ 0 h 2219575"/>
                <a:gd name="connsiteX1" fmla="*/ 1642024 w 1645338"/>
                <a:gd name="connsiteY1" fmla="*/ 598288 h 2219575"/>
                <a:gd name="connsiteX2" fmla="*/ 1645338 w 1645338"/>
                <a:gd name="connsiteY2" fmla="*/ 644859 h 2219575"/>
                <a:gd name="connsiteX3" fmla="*/ 1561604 w 1645338"/>
                <a:gd name="connsiteY3" fmla="*/ 644859 h 2219575"/>
                <a:gd name="connsiteX4" fmla="*/ 1434898 w 1645338"/>
                <a:gd name="connsiteY4" fmla="*/ 647228 h 2219575"/>
                <a:gd name="connsiteX5" fmla="*/ 808848 w 1645338"/>
                <a:gd name="connsiteY5" fmla="*/ 233259 h 2219575"/>
                <a:gd name="connsiteX6" fmla="*/ 249475 w 1645338"/>
                <a:gd name="connsiteY6" fmla="*/ 616271 h 2219575"/>
                <a:gd name="connsiteX7" fmla="*/ 250572 w 1645338"/>
                <a:gd name="connsiteY7" fmla="*/ 641468 h 2219575"/>
                <a:gd name="connsiteX8" fmla="*/ 243427 w 1645338"/>
                <a:gd name="connsiteY8" fmla="*/ 640097 h 2219575"/>
                <a:gd name="connsiteX9" fmla="*/ 229140 w 1645338"/>
                <a:gd name="connsiteY9" fmla="*/ 2219575 h 2219575"/>
                <a:gd name="connsiteX10" fmla="*/ 1 w 1645338"/>
                <a:gd name="connsiteY10" fmla="*/ 2219575 h 2219575"/>
                <a:gd name="connsiteX11" fmla="*/ 1 w 1645338"/>
                <a:gd name="connsiteY11" fmla="*/ 658033 h 2219575"/>
                <a:gd name="connsiteX12" fmla="*/ 0 w 1645338"/>
                <a:gd name="connsiteY12" fmla="*/ 658019 h 2219575"/>
                <a:gd name="connsiteX13" fmla="*/ 1 w 1645338"/>
                <a:gd name="connsiteY13" fmla="*/ 658005 h 2219575"/>
                <a:gd name="connsiteX14" fmla="*/ 1 w 1645338"/>
                <a:gd name="connsiteY14" fmla="*/ 600868 h 2219575"/>
                <a:gd name="connsiteX15" fmla="*/ 4066 w 1645338"/>
                <a:gd name="connsiteY15" fmla="*/ 600868 h 2219575"/>
                <a:gd name="connsiteX16" fmla="*/ 4250 w 1645338"/>
                <a:gd name="connsiteY16" fmla="*/ 598288 h 2219575"/>
                <a:gd name="connsiteX17" fmla="*/ 818375 w 1645338"/>
                <a:gd name="connsiteY17" fmla="*/ 0 h 2219575"/>
                <a:gd name="connsiteX0" fmla="*/ 818375 w 1902513"/>
                <a:gd name="connsiteY0" fmla="*/ 0 h 2219575"/>
                <a:gd name="connsiteX1" fmla="*/ 1642024 w 1902513"/>
                <a:gd name="connsiteY1" fmla="*/ 598288 h 2219575"/>
                <a:gd name="connsiteX2" fmla="*/ 1902513 w 1902513"/>
                <a:gd name="connsiteY2" fmla="*/ 647240 h 2219575"/>
                <a:gd name="connsiteX3" fmla="*/ 1561604 w 1902513"/>
                <a:gd name="connsiteY3" fmla="*/ 644859 h 2219575"/>
                <a:gd name="connsiteX4" fmla="*/ 1434898 w 1902513"/>
                <a:gd name="connsiteY4" fmla="*/ 647228 h 2219575"/>
                <a:gd name="connsiteX5" fmla="*/ 808848 w 1902513"/>
                <a:gd name="connsiteY5" fmla="*/ 233259 h 2219575"/>
                <a:gd name="connsiteX6" fmla="*/ 249475 w 1902513"/>
                <a:gd name="connsiteY6" fmla="*/ 616271 h 2219575"/>
                <a:gd name="connsiteX7" fmla="*/ 250572 w 1902513"/>
                <a:gd name="connsiteY7" fmla="*/ 641468 h 2219575"/>
                <a:gd name="connsiteX8" fmla="*/ 243427 w 1902513"/>
                <a:gd name="connsiteY8" fmla="*/ 640097 h 2219575"/>
                <a:gd name="connsiteX9" fmla="*/ 229140 w 1902513"/>
                <a:gd name="connsiteY9" fmla="*/ 2219575 h 2219575"/>
                <a:gd name="connsiteX10" fmla="*/ 1 w 1902513"/>
                <a:gd name="connsiteY10" fmla="*/ 2219575 h 2219575"/>
                <a:gd name="connsiteX11" fmla="*/ 1 w 1902513"/>
                <a:gd name="connsiteY11" fmla="*/ 658033 h 2219575"/>
                <a:gd name="connsiteX12" fmla="*/ 0 w 1902513"/>
                <a:gd name="connsiteY12" fmla="*/ 658019 h 2219575"/>
                <a:gd name="connsiteX13" fmla="*/ 1 w 1902513"/>
                <a:gd name="connsiteY13" fmla="*/ 658005 h 2219575"/>
                <a:gd name="connsiteX14" fmla="*/ 1 w 1902513"/>
                <a:gd name="connsiteY14" fmla="*/ 600868 h 2219575"/>
                <a:gd name="connsiteX15" fmla="*/ 4066 w 1902513"/>
                <a:gd name="connsiteY15" fmla="*/ 600868 h 2219575"/>
                <a:gd name="connsiteX16" fmla="*/ 4250 w 1902513"/>
                <a:gd name="connsiteY16" fmla="*/ 598288 h 2219575"/>
                <a:gd name="connsiteX17" fmla="*/ 818375 w 1902513"/>
                <a:gd name="connsiteY17" fmla="*/ 0 h 2219575"/>
                <a:gd name="connsiteX0" fmla="*/ 818375 w 1902513"/>
                <a:gd name="connsiteY0" fmla="*/ 50 h 2219625"/>
                <a:gd name="connsiteX1" fmla="*/ 1896818 w 1902513"/>
                <a:gd name="connsiteY1" fmla="*/ 572145 h 2219625"/>
                <a:gd name="connsiteX2" fmla="*/ 1902513 w 1902513"/>
                <a:gd name="connsiteY2" fmla="*/ 647290 h 2219625"/>
                <a:gd name="connsiteX3" fmla="*/ 1561604 w 1902513"/>
                <a:gd name="connsiteY3" fmla="*/ 644909 h 2219625"/>
                <a:gd name="connsiteX4" fmla="*/ 1434898 w 1902513"/>
                <a:gd name="connsiteY4" fmla="*/ 647278 h 2219625"/>
                <a:gd name="connsiteX5" fmla="*/ 808848 w 1902513"/>
                <a:gd name="connsiteY5" fmla="*/ 233309 h 2219625"/>
                <a:gd name="connsiteX6" fmla="*/ 249475 w 1902513"/>
                <a:gd name="connsiteY6" fmla="*/ 616321 h 2219625"/>
                <a:gd name="connsiteX7" fmla="*/ 250572 w 1902513"/>
                <a:gd name="connsiteY7" fmla="*/ 641518 h 2219625"/>
                <a:gd name="connsiteX8" fmla="*/ 243427 w 1902513"/>
                <a:gd name="connsiteY8" fmla="*/ 640147 h 2219625"/>
                <a:gd name="connsiteX9" fmla="*/ 229140 w 1902513"/>
                <a:gd name="connsiteY9" fmla="*/ 2219625 h 2219625"/>
                <a:gd name="connsiteX10" fmla="*/ 1 w 1902513"/>
                <a:gd name="connsiteY10" fmla="*/ 2219625 h 2219625"/>
                <a:gd name="connsiteX11" fmla="*/ 1 w 1902513"/>
                <a:gd name="connsiteY11" fmla="*/ 658083 h 2219625"/>
                <a:gd name="connsiteX12" fmla="*/ 0 w 1902513"/>
                <a:gd name="connsiteY12" fmla="*/ 658069 h 2219625"/>
                <a:gd name="connsiteX13" fmla="*/ 1 w 1902513"/>
                <a:gd name="connsiteY13" fmla="*/ 658055 h 2219625"/>
                <a:gd name="connsiteX14" fmla="*/ 1 w 1902513"/>
                <a:gd name="connsiteY14" fmla="*/ 600918 h 2219625"/>
                <a:gd name="connsiteX15" fmla="*/ 4066 w 1902513"/>
                <a:gd name="connsiteY15" fmla="*/ 600918 h 2219625"/>
                <a:gd name="connsiteX16" fmla="*/ 4250 w 1902513"/>
                <a:gd name="connsiteY16" fmla="*/ 598338 h 2219625"/>
                <a:gd name="connsiteX17" fmla="*/ 818375 w 1902513"/>
                <a:gd name="connsiteY17" fmla="*/ 50 h 2219625"/>
                <a:gd name="connsiteX0" fmla="*/ 818375 w 1902513"/>
                <a:gd name="connsiteY0" fmla="*/ 0 h 2219575"/>
                <a:gd name="connsiteX1" fmla="*/ 1902513 w 1902513"/>
                <a:gd name="connsiteY1" fmla="*/ 647240 h 2219575"/>
                <a:gd name="connsiteX2" fmla="*/ 1561604 w 1902513"/>
                <a:gd name="connsiteY2" fmla="*/ 644859 h 2219575"/>
                <a:gd name="connsiteX3" fmla="*/ 1434898 w 1902513"/>
                <a:gd name="connsiteY3" fmla="*/ 647228 h 2219575"/>
                <a:gd name="connsiteX4" fmla="*/ 808848 w 1902513"/>
                <a:gd name="connsiteY4" fmla="*/ 233259 h 2219575"/>
                <a:gd name="connsiteX5" fmla="*/ 249475 w 1902513"/>
                <a:gd name="connsiteY5" fmla="*/ 616271 h 2219575"/>
                <a:gd name="connsiteX6" fmla="*/ 250572 w 1902513"/>
                <a:gd name="connsiteY6" fmla="*/ 641468 h 2219575"/>
                <a:gd name="connsiteX7" fmla="*/ 243427 w 1902513"/>
                <a:gd name="connsiteY7" fmla="*/ 640097 h 2219575"/>
                <a:gd name="connsiteX8" fmla="*/ 229140 w 1902513"/>
                <a:gd name="connsiteY8" fmla="*/ 2219575 h 2219575"/>
                <a:gd name="connsiteX9" fmla="*/ 1 w 1902513"/>
                <a:gd name="connsiteY9" fmla="*/ 2219575 h 2219575"/>
                <a:gd name="connsiteX10" fmla="*/ 1 w 1902513"/>
                <a:gd name="connsiteY10" fmla="*/ 658033 h 2219575"/>
                <a:gd name="connsiteX11" fmla="*/ 0 w 1902513"/>
                <a:gd name="connsiteY11" fmla="*/ 658019 h 2219575"/>
                <a:gd name="connsiteX12" fmla="*/ 1 w 1902513"/>
                <a:gd name="connsiteY12" fmla="*/ 658005 h 2219575"/>
                <a:gd name="connsiteX13" fmla="*/ 1 w 1902513"/>
                <a:gd name="connsiteY13" fmla="*/ 600868 h 2219575"/>
                <a:gd name="connsiteX14" fmla="*/ 4066 w 1902513"/>
                <a:gd name="connsiteY14" fmla="*/ 600868 h 2219575"/>
                <a:gd name="connsiteX15" fmla="*/ 4250 w 1902513"/>
                <a:gd name="connsiteY15" fmla="*/ 598288 h 2219575"/>
                <a:gd name="connsiteX16" fmla="*/ 818375 w 1902513"/>
                <a:gd name="connsiteY16" fmla="*/ 0 h 2219575"/>
                <a:gd name="connsiteX0" fmla="*/ 818375 w 1902513"/>
                <a:gd name="connsiteY0" fmla="*/ 0 h 2219575"/>
                <a:gd name="connsiteX1" fmla="*/ 1902513 w 1902513"/>
                <a:gd name="connsiteY1" fmla="*/ 647240 h 2219575"/>
                <a:gd name="connsiteX2" fmla="*/ 1699717 w 1902513"/>
                <a:gd name="connsiteY2" fmla="*/ 649622 h 2219575"/>
                <a:gd name="connsiteX3" fmla="*/ 1434898 w 1902513"/>
                <a:gd name="connsiteY3" fmla="*/ 647228 h 2219575"/>
                <a:gd name="connsiteX4" fmla="*/ 808848 w 1902513"/>
                <a:gd name="connsiteY4" fmla="*/ 233259 h 2219575"/>
                <a:gd name="connsiteX5" fmla="*/ 249475 w 1902513"/>
                <a:gd name="connsiteY5" fmla="*/ 616271 h 2219575"/>
                <a:gd name="connsiteX6" fmla="*/ 250572 w 1902513"/>
                <a:gd name="connsiteY6" fmla="*/ 641468 h 2219575"/>
                <a:gd name="connsiteX7" fmla="*/ 243427 w 1902513"/>
                <a:gd name="connsiteY7" fmla="*/ 640097 h 2219575"/>
                <a:gd name="connsiteX8" fmla="*/ 229140 w 1902513"/>
                <a:gd name="connsiteY8" fmla="*/ 2219575 h 2219575"/>
                <a:gd name="connsiteX9" fmla="*/ 1 w 1902513"/>
                <a:gd name="connsiteY9" fmla="*/ 2219575 h 2219575"/>
                <a:gd name="connsiteX10" fmla="*/ 1 w 1902513"/>
                <a:gd name="connsiteY10" fmla="*/ 658033 h 2219575"/>
                <a:gd name="connsiteX11" fmla="*/ 0 w 1902513"/>
                <a:gd name="connsiteY11" fmla="*/ 658019 h 2219575"/>
                <a:gd name="connsiteX12" fmla="*/ 1 w 1902513"/>
                <a:gd name="connsiteY12" fmla="*/ 658005 h 2219575"/>
                <a:gd name="connsiteX13" fmla="*/ 1 w 1902513"/>
                <a:gd name="connsiteY13" fmla="*/ 600868 h 2219575"/>
                <a:gd name="connsiteX14" fmla="*/ 4066 w 1902513"/>
                <a:gd name="connsiteY14" fmla="*/ 600868 h 2219575"/>
                <a:gd name="connsiteX15" fmla="*/ 4250 w 1902513"/>
                <a:gd name="connsiteY15" fmla="*/ 598288 h 2219575"/>
                <a:gd name="connsiteX16" fmla="*/ 818375 w 1902513"/>
                <a:gd name="connsiteY16" fmla="*/ 0 h 2219575"/>
                <a:gd name="connsiteX0" fmla="*/ 818375 w 1902513"/>
                <a:gd name="connsiteY0" fmla="*/ 0 h 2219575"/>
                <a:gd name="connsiteX1" fmla="*/ 1902513 w 1902513"/>
                <a:gd name="connsiteY1" fmla="*/ 647240 h 2219575"/>
                <a:gd name="connsiteX2" fmla="*/ 1699717 w 1902513"/>
                <a:gd name="connsiteY2" fmla="*/ 649622 h 2219575"/>
                <a:gd name="connsiteX3" fmla="*/ 1594442 w 1902513"/>
                <a:gd name="connsiteY3" fmla="*/ 644847 h 2219575"/>
                <a:gd name="connsiteX4" fmla="*/ 808848 w 1902513"/>
                <a:gd name="connsiteY4" fmla="*/ 233259 h 2219575"/>
                <a:gd name="connsiteX5" fmla="*/ 249475 w 1902513"/>
                <a:gd name="connsiteY5" fmla="*/ 616271 h 2219575"/>
                <a:gd name="connsiteX6" fmla="*/ 250572 w 1902513"/>
                <a:gd name="connsiteY6" fmla="*/ 641468 h 2219575"/>
                <a:gd name="connsiteX7" fmla="*/ 243427 w 1902513"/>
                <a:gd name="connsiteY7" fmla="*/ 640097 h 2219575"/>
                <a:gd name="connsiteX8" fmla="*/ 229140 w 1902513"/>
                <a:gd name="connsiteY8" fmla="*/ 2219575 h 2219575"/>
                <a:gd name="connsiteX9" fmla="*/ 1 w 1902513"/>
                <a:gd name="connsiteY9" fmla="*/ 2219575 h 2219575"/>
                <a:gd name="connsiteX10" fmla="*/ 1 w 1902513"/>
                <a:gd name="connsiteY10" fmla="*/ 658033 h 2219575"/>
                <a:gd name="connsiteX11" fmla="*/ 0 w 1902513"/>
                <a:gd name="connsiteY11" fmla="*/ 658019 h 2219575"/>
                <a:gd name="connsiteX12" fmla="*/ 1 w 1902513"/>
                <a:gd name="connsiteY12" fmla="*/ 658005 h 2219575"/>
                <a:gd name="connsiteX13" fmla="*/ 1 w 1902513"/>
                <a:gd name="connsiteY13" fmla="*/ 600868 h 2219575"/>
                <a:gd name="connsiteX14" fmla="*/ 4066 w 1902513"/>
                <a:gd name="connsiteY14" fmla="*/ 600868 h 2219575"/>
                <a:gd name="connsiteX15" fmla="*/ 4250 w 1902513"/>
                <a:gd name="connsiteY15" fmla="*/ 598288 h 2219575"/>
                <a:gd name="connsiteX16" fmla="*/ 818375 w 1902513"/>
                <a:gd name="connsiteY16" fmla="*/ 0 h 2219575"/>
                <a:gd name="connsiteX0" fmla="*/ 818375 w 1904378"/>
                <a:gd name="connsiteY0" fmla="*/ 376 h 2219951"/>
                <a:gd name="connsiteX1" fmla="*/ 1732593 w 1904378"/>
                <a:gd name="connsiteY1" fmla="*/ 510759 h 2219951"/>
                <a:gd name="connsiteX2" fmla="*/ 1902513 w 1904378"/>
                <a:gd name="connsiteY2" fmla="*/ 647616 h 2219951"/>
                <a:gd name="connsiteX3" fmla="*/ 1699717 w 1904378"/>
                <a:gd name="connsiteY3" fmla="*/ 649998 h 2219951"/>
                <a:gd name="connsiteX4" fmla="*/ 1594442 w 1904378"/>
                <a:gd name="connsiteY4" fmla="*/ 645223 h 2219951"/>
                <a:gd name="connsiteX5" fmla="*/ 808848 w 1904378"/>
                <a:gd name="connsiteY5" fmla="*/ 233635 h 2219951"/>
                <a:gd name="connsiteX6" fmla="*/ 249475 w 1904378"/>
                <a:gd name="connsiteY6" fmla="*/ 616647 h 2219951"/>
                <a:gd name="connsiteX7" fmla="*/ 250572 w 1904378"/>
                <a:gd name="connsiteY7" fmla="*/ 641844 h 2219951"/>
                <a:gd name="connsiteX8" fmla="*/ 243427 w 1904378"/>
                <a:gd name="connsiteY8" fmla="*/ 640473 h 2219951"/>
                <a:gd name="connsiteX9" fmla="*/ 229140 w 1904378"/>
                <a:gd name="connsiteY9" fmla="*/ 2219951 h 2219951"/>
                <a:gd name="connsiteX10" fmla="*/ 1 w 1904378"/>
                <a:gd name="connsiteY10" fmla="*/ 2219951 h 2219951"/>
                <a:gd name="connsiteX11" fmla="*/ 1 w 1904378"/>
                <a:gd name="connsiteY11" fmla="*/ 658409 h 2219951"/>
                <a:gd name="connsiteX12" fmla="*/ 0 w 1904378"/>
                <a:gd name="connsiteY12" fmla="*/ 658395 h 2219951"/>
                <a:gd name="connsiteX13" fmla="*/ 1 w 1904378"/>
                <a:gd name="connsiteY13" fmla="*/ 658381 h 2219951"/>
                <a:gd name="connsiteX14" fmla="*/ 1 w 1904378"/>
                <a:gd name="connsiteY14" fmla="*/ 601244 h 2219951"/>
                <a:gd name="connsiteX15" fmla="*/ 4066 w 1904378"/>
                <a:gd name="connsiteY15" fmla="*/ 601244 h 2219951"/>
                <a:gd name="connsiteX16" fmla="*/ 4250 w 1904378"/>
                <a:gd name="connsiteY16" fmla="*/ 598664 h 2219951"/>
                <a:gd name="connsiteX17" fmla="*/ 818375 w 1904378"/>
                <a:gd name="connsiteY17" fmla="*/ 376 h 2219951"/>
                <a:gd name="connsiteX0" fmla="*/ 818375 w 1902590"/>
                <a:gd name="connsiteY0" fmla="*/ 16892 h 2236467"/>
                <a:gd name="connsiteX1" fmla="*/ 1442081 w 1902590"/>
                <a:gd name="connsiteY1" fmla="*/ 208188 h 2236467"/>
                <a:gd name="connsiteX2" fmla="*/ 1902513 w 1902590"/>
                <a:gd name="connsiteY2" fmla="*/ 664132 h 2236467"/>
                <a:gd name="connsiteX3" fmla="*/ 1699717 w 1902590"/>
                <a:gd name="connsiteY3" fmla="*/ 666514 h 2236467"/>
                <a:gd name="connsiteX4" fmla="*/ 1594442 w 1902590"/>
                <a:gd name="connsiteY4" fmla="*/ 661739 h 2236467"/>
                <a:gd name="connsiteX5" fmla="*/ 808848 w 1902590"/>
                <a:gd name="connsiteY5" fmla="*/ 250151 h 2236467"/>
                <a:gd name="connsiteX6" fmla="*/ 249475 w 1902590"/>
                <a:gd name="connsiteY6" fmla="*/ 633163 h 2236467"/>
                <a:gd name="connsiteX7" fmla="*/ 250572 w 1902590"/>
                <a:gd name="connsiteY7" fmla="*/ 658360 h 2236467"/>
                <a:gd name="connsiteX8" fmla="*/ 243427 w 1902590"/>
                <a:gd name="connsiteY8" fmla="*/ 656989 h 2236467"/>
                <a:gd name="connsiteX9" fmla="*/ 229140 w 1902590"/>
                <a:gd name="connsiteY9" fmla="*/ 2236467 h 2236467"/>
                <a:gd name="connsiteX10" fmla="*/ 1 w 1902590"/>
                <a:gd name="connsiteY10" fmla="*/ 2236467 h 2236467"/>
                <a:gd name="connsiteX11" fmla="*/ 1 w 1902590"/>
                <a:gd name="connsiteY11" fmla="*/ 674925 h 2236467"/>
                <a:gd name="connsiteX12" fmla="*/ 0 w 1902590"/>
                <a:gd name="connsiteY12" fmla="*/ 674911 h 2236467"/>
                <a:gd name="connsiteX13" fmla="*/ 1 w 1902590"/>
                <a:gd name="connsiteY13" fmla="*/ 674897 h 2236467"/>
                <a:gd name="connsiteX14" fmla="*/ 1 w 1902590"/>
                <a:gd name="connsiteY14" fmla="*/ 617760 h 2236467"/>
                <a:gd name="connsiteX15" fmla="*/ 4066 w 1902590"/>
                <a:gd name="connsiteY15" fmla="*/ 617760 h 2236467"/>
                <a:gd name="connsiteX16" fmla="*/ 4250 w 1902590"/>
                <a:gd name="connsiteY16" fmla="*/ 615180 h 2236467"/>
                <a:gd name="connsiteX17" fmla="*/ 818375 w 1902590"/>
                <a:gd name="connsiteY17" fmla="*/ 16892 h 2236467"/>
                <a:gd name="connsiteX0" fmla="*/ 818375 w 1902589"/>
                <a:gd name="connsiteY0" fmla="*/ 16892 h 2236467"/>
                <a:gd name="connsiteX1" fmla="*/ 1442081 w 1902589"/>
                <a:gd name="connsiteY1" fmla="*/ 208188 h 2236467"/>
                <a:gd name="connsiteX2" fmla="*/ 1902513 w 1902589"/>
                <a:gd name="connsiteY2" fmla="*/ 664132 h 2236467"/>
                <a:gd name="connsiteX3" fmla="*/ 1699717 w 1902589"/>
                <a:gd name="connsiteY3" fmla="*/ 666514 h 2236467"/>
                <a:gd name="connsiteX4" fmla="*/ 1594442 w 1902589"/>
                <a:gd name="connsiteY4" fmla="*/ 661739 h 2236467"/>
                <a:gd name="connsiteX5" fmla="*/ 808848 w 1902589"/>
                <a:gd name="connsiteY5" fmla="*/ 250151 h 2236467"/>
                <a:gd name="connsiteX6" fmla="*/ 249475 w 1902589"/>
                <a:gd name="connsiteY6" fmla="*/ 633163 h 2236467"/>
                <a:gd name="connsiteX7" fmla="*/ 250572 w 1902589"/>
                <a:gd name="connsiteY7" fmla="*/ 658360 h 2236467"/>
                <a:gd name="connsiteX8" fmla="*/ 243427 w 1902589"/>
                <a:gd name="connsiteY8" fmla="*/ 656989 h 2236467"/>
                <a:gd name="connsiteX9" fmla="*/ 229140 w 1902589"/>
                <a:gd name="connsiteY9" fmla="*/ 2236467 h 2236467"/>
                <a:gd name="connsiteX10" fmla="*/ 1 w 1902589"/>
                <a:gd name="connsiteY10" fmla="*/ 2236467 h 2236467"/>
                <a:gd name="connsiteX11" fmla="*/ 1 w 1902589"/>
                <a:gd name="connsiteY11" fmla="*/ 674925 h 2236467"/>
                <a:gd name="connsiteX12" fmla="*/ 0 w 1902589"/>
                <a:gd name="connsiteY12" fmla="*/ 674911 h 2236467"/>
                <a:gd name="connsiteX13" fmla="*/ 1 w 1902589"/>
                <a:gd name="connsiteY13" fmla="*/ 674897 h 2236467"/>
                <a:gd name="connsiteX14" fmla="*/ 1 w 1902589"/>
                <a:gd name="connsiteY14" fmla="*/ 617760 h 2236467"/>
                <a:gd name="connsiteX15" fmla="*/ 4066 w 1902589"/>
                <a:gd name="connsiteY15" fmla="*/ 617760 h 2236467"/>
                <a:gd name="connsiteX16" fmla="*/ 4250 w 1902589"/>
                <a:gd name="connsiteY16" fmla="*/ 615180 h 2236467"/>
                <a:gd name="connsiteX17" fmla="*/ 818375 w 1902589"/>
                <a:gd name="connsiteY17" fmla="*/ 16892 h 2236467"/>
                <a:gd name="connsiteX0" fmla="*/ 818375 w 1902589"/>
                <a:gd name="connsiteY0" fmla="*/ 17070 h 2236645"/>
                <a:gd name="connsiteX1" fmla="*/ 1442081 w 1902589"/>
                <a:gd name="connsiteY1" fmla="*/ 208366 h 2236645"/>
                <a:gd name="connsiteX2" fmla="*/ 1902513 w 1902589"/>
                <a:gd name="connsiteY2" fmla="*/ 664310 h 2236645"/>
                <a:gd name="connsiteX3" fmla="*/ 1699717 w 1902589"/>
                <a:gd name="connsiteY3" fmla="*/ 666692 h 2236645"/>
                <a:gd name="connsiteX4" fmla="*/ 1594442 w 1902589"/>
                <a:gd name="connsiteY4" fmla="*/ 661917 h 2236645"/>
                <a:gd name="connsiteX5" fmla="*/ 808848 w 1902589"/>
                <a:gd name="connsiteY5" fmla="*/ 250329 h 2236645"/>
                <a:gd name="connsiteX6" fmla="*/ 249475 w 1902589"/>
                <a:gd name="connsiteY6" fmla="*/ 633341 h 2236645"/>
                <a:gd name="connsiteX7" fmla="*/ 250572 w 1902589"/>
                <a:gd name="connsiteY7" fmla="*/ 658538 h 2236645"/>
                <a:gd name="connsiteX8" fmla="*/ 243427 w 1902589"/>
                <a:gd name="connsiteY8" fmla="*/ 657167 h 2236645"/>
                <a:gd name="connsiteX9" fmla="*/ 229140 w 1902589"/>
                <a:gd name="connsiteY9" fmla="*/ 2236645 h 2236645"/>
                <a:gd name="connsiteX10" fmla="*/ 1 w 1902589"/>
                <a:gd name="connsiteY10" fmla="*/ 2236645 h 2236645"/>
                <a:gd name="connsiteX11" fmla="*/ 1 w 1902589"/>
                <a:gd name="connsiteY11" fmla="*/ 675103 h 2236645"/>
                <a:gd name="connsiteX12" fmla="*/ 0 w 1902589"/>
                <a:gd name="connsiteY12" fmla="*/ 675089 h 2236645"/>
                <a:gd name="connsiteX13" fmla="*/ 1 w 1902589"/>
                <a:gd name="connsiteY13" fmla="*/ 675075 h 2236645"/>
                <a:gd name="connsiteX14" fmla="*/ 1 w 1902589"/>
                <a:gd name="connsiteY14" fmla="*/ 617938 h 2236645"/>
                <a:gd name="connsiteX15" fmla="*/ 4066 w 1902589"/>
                <a:gd name="connsiteY15" fmla="*/ 617938 h 2236645"/>
                <a:gd name="connsiteX16" fmla="*/ 4250 w 1902589"/>
                <a:gd name="connsiteY16" fmla="*/ 615358 h 2236645"/>
                <a:gd name="connsiteX17" fmla="*/ 818375 w 1902589"/>
                <a:gd name="connsiteY17" fmla="*/ 17070 h 2236645"/>
                <a:gd name="connsiteX0" fmla="*/ 818375 w 1902589"/>
                <a:gd name="connsiteY0" fmla="*/ 17070 h 2236645"/>
                <a:gd name="connsiteX1" fmla="*/ 1442081 w 1902589"/>
                <a:gd name="connsiteY1" fmla="*/ 208366 h 2236645"/>
                <a:gd name="connsiteX2" fmla="*/ 1902513 w 1902589"/>
                <a:gd name="connsiteY2" fmla="*/ 664310 h 2236645"/>
                <a:gd name="connsiteX3" fmla="*/ 1699717 w 1902589"/>
                <a:gd name="connsiteY3" fmla="*/ 666692 h 2236645"/>
                <a:gd name="connsiteX4" fmla="*/ 1594442 w 1902589"/>
                <a:gd name="connsiteY4" fmla="*/ 661917 h 2236645"/>
                <a:gd name="connsiteX5" fmla="*/ 808848 w 1902589"/>
                <a:gd name="connsiteY5" fmla="*/ 250329 h 2236645"/>
                <a:gd name="connsiteX6" fmla="*/ 249475 w 1902589"/>
                <a:gd name="connsiteY6" fmla="*/ 633341 h 2236645"/>
                <a:gd name="connsiteX7" fmla="*/ 250572 w 1902589"/>
                <a:gd name="connsiteY7" fmla="*/ 658538 h 2236645"/>
                <a:gd name="connsiteX8" fmla="*/ 243427 w 1902589"/>
                <a:gd name="connsiteY8" fmla="*/ 657167 h 2236645"/>
                <a:gd name="connsiteX9" fmla="*/ 229140 w 1902589"/>
                <a:gd name="connsiteY9" fmla="*/ 2236645 h 2236645"/>
                <a:gd name="connsiteX10" fmla="*/ 1 w 1902589"/>
                <a:gd name="connsiteY10" fmla="*/ 2236645 h 2236645"/>
                <a:gd name="connsiteX11" fmla="*/ 1 w 1902589"/>
                <a:gd name="connsiteY11" fmla="*/ 675103 h 2236645"/>
                <a:gd name="connsiteX12" fmla="*/ 0 w 1902589"/>
                <a:gd name="connsiteY12" fmla="*/ 675089 h 2236645"/>
                <a:gd name="connsiteX13" fmla="*/ 1 w 1902589"/>
                <a:gd name="connsiteY13" fmla="*/ 675075 h 2236645"/>
                <a:gd name="connsiteX14" fmla="*/ 1 w 1902589"/>
                <a:gd name="connsiteY14" fmla="*/ 617938 h 2236645"/>
                <a:gd name="connsiteX15" fmla="*/ 4066 w 1902589"/>
                <a:gd name="connsiteY15" fmla="*/ 617938 h 2236645"/>
                <a:gd name="connsiteX16" fmla="*/ 4250 w 1902589"/>
                <a:gd name="connsiteY16" fmla="*/ 615358 h 2236645"/>
                <a:gd name="connsiteX17" fmla="*/ 818375 w 1902589"/>
                <a:gd name="connsiteY17" fmla="*/ 17070 h 2236645"/>
                <a:gd name="connsiteX0" fmla="*/ 818375 w 1902589"/>
                <a:gd name="connsiteY0" fmla="*/ 4 h 2219579"/>
                <a:gd name="connsiteX1" fmla="*/ 1442081 w 1902589"/>
                <a:gd name="connsiteY1" fmla="*/ 191300 h 2219579"/>
                <a:gd name="connsiteX2" fmla="*/ 1902513 w 1902589"/>
                <a:gd name="connsiteY2" fmla="*/ 647244 h 2219579"/>
                <a:gd name="connsiteX3" fmla="*/ 1699717 w 1902589"/>
                <a:gd name="connsiteY3" fmla="*/ 649626 h 2219579"/>
                <a:gd name="connsiteX4" fmla="*/ 1594442 w 1902589"/>
                <a:gd name="connsiteY4" fmla="*/ 644851 h 2219579"/>
                <a:gd name="connsiteX5" fmla="*/ 808848 w 1902589"/>
                <a:gd name="connsiteY5" fmla="*/ 233263 h 2219579"/>
                <a:gd name="connsiteX6" fmla="*/ 249475 w 1902589"/>
                <a:gd name="connsiteY6" fmla="*/ 616275 h 2219579"/>
                <a:gd name="connsiteX7" fmla="*/ 250572 w 1902589"/>
                <a:gd name="connsiteY7" fmla="*/ 641472 h 2219579"/>
                <a:gd name="connsiteX8" fmla="*/ 243427 w 1902589"/>
                <a:gd name="connsiteY8" fmla="*/ 640101 h 2219579"/>
                <a:gd name="connsiteX9" fmla="*/ 229140 w 1902589"/>
                <a:gd name="connsiteY9" fmla="*/ 2219579 h 2219579"/>
                <a:gd name="connsiteX10" fmla="*/ 1 w 1902589"/>
                <a:gd name="connsiteY10" fmla="*/ 2219579 h 2219579"/>
                <a:gd name="connsiteX11" fmla="*/ 1 w 1902589"/>
                <a:gd name="connsiteY11" fmla="*/ 658037 h 2219579"/>
                <a:gd name="connsiteX12" fmla="*/ 0 w 1902589"/>
                <a:gd name="connsiteY12" fmla="*/ 658023 h 2219579"/>
                <a:gd name="connsiteX13" fmla="*/ 1 w 1902589"/>
                <a:gd name="connsiteY13" fmla="*/ 658009 h 2219579"/>
                <a:gd name="connsiteX14" fmla="*/ 1 w 1902589"/>
                <a:gd name="connsiteY14" fmla="*/ 600872 h 2219579"/>
                <a:gd name="connsiteX15" fmla="*/ 4066 w 1902589"/>
                <a:gd name="connsiteY15" fmla="*/ 600872 h 2219579"/>
                <a:gd name="connsiteX16" fmla="*/ 4250 w 1902589"/>
                <a:gd name="connsiteY16" fmla="*/ 598292 h 2219579"/>
                <a:gd name="connsiteX17" fmla="*/ 818375 w 1902589"/>
                <a:gd name="connsiteY17" fmla="*/ 4 h 2219579"/>
                <a:gd name="connsiteX0" fmla="*/ 818375 w 1785958"/>
                <a:gd name="connsiteY0" fmla="*/ 4 h 2219579"/>
                <a:gd name="connsiteX1" fmla="*/ 1442081 w 1785958"/>
                <a:gd name="connsiteY1" fmla="*/ 191300 h 2219579"/>
                <a:gd name="connsiteX2" fmla="*/ 1785832 w 1785958"/>
                <a:gd name="connsiteY2" fmla="*/ 652006 h 2219579"/>
                <a:gd name="connsiteX3" fmla="*/ 1699717 w 1785958"/>
                <a:gd name="connsiteY3" fmla="*/ 649626 h 2219579"/>
                <a:gd name="connsiteX4" fmla="*/ 1594442 w 1785958"/>
                <a:gd name="connsiteY4" fmla="*/ 644851 h 2219579"/>
                <a:gd name="connsiteX5" fmla="*/ 808848 w 1785958"/>
                <a:gd name="connsiteY5" fmla="*/ 233263 h 2219579"/>
                <a:gd name="connsiteX6" fmla="*/ 249475 w 1785958"/>
                <a:gd name="connsiteY6" fmla="*/ 616275 h 2219579"/>
                <a:gd name="connsiteX7" fmla="*/ 250572 w 1785958"/>
                <a:gd name="connsiteY7" fmla="*/ 641472 h 2219579"/>
                <a:gd name="connsiteX8" fmla="*/ 243427 w 1785958"/>
                <a:gd name="connsiteY8" fmla="*/ 640101 h 2219579"/>
                <a:gd name="connsiteX9" fmla="*/ 229140 w 1785958"/>
                <a:gd name="connsiteY9" fmla="*/ 2219579 h 2219579"/>
                <a:gd name="connsiteX10" fmla="*/ 1 w 1785958"/>
                <a:gd name="connsiteY10" fmla="*/ 2219579 h 2219579"/>
                <a:gd name="connsiteX11" fmla="*/ 1 w 1785958"/>
                <a:gd name="connsiteY11" fmla="*/ 658037 h 2219579"/>
                <a:gd name="connsiteX12" fmla="*/ 0 w 1785958"/>
                <a:gd name="connsiteY12" fmla="*/ 658023 h 2219579"/>
                <a:gd name="connsiteX13" fmla="*/ 1 w 1785958"/>
                <a:gd name="connsiteY13" fmla="*/ 658009 h 2219579"/>
                <a:gd name="connsiteX14" fmla="*/ 1 w 1785958"/>
                <a:gd name="connsiteY14" fmla="*/ 600872 h 2219579"/>
                <a:gd name="connsiteX15" fmla="*/ 4066 w 1785958"/>
                <a:gd name="connsiteY15" fmla="*/ 600872 h 2219579"/>
                <a:gd name="connsiteX16" fmla="*/ 4250 w 1785958"/>
                <a:gd name="connsiteY16" fmla="*/ 598292 h 2219579"/>
                <a:gd name="connsiteX17" fmla="*/ 818375 w 1785958"/>
                <a:gd name="connsiteY17" fmla="*/ 4 h 2219579"/>
                <a:gd name="connsiteX0" fmla="*/ 818375 w 1785958"/>
                <a:gd name="connsiteY0" fmla="*/ 4 h 2219579"/>
                <a:gd name="connsiteX1" fmla="*/ 1442081 w 1785958"/>
                <a:gd name="connsiteY1" fmla="*/ 191300 h 2219579"/>
                <a:gd name="connsiteX2" fmla="*/ 1785832 w 1785958"/>
                <a:gd name="connsiteY2" fmla="*/ 652006 h 2219579"/>
                <a:gd name="connsiteX3" fmla="*/ 1699717 w 1785958"/>
                <a:gd name="connsiteY3" fmla="*/ 649626 h 2219579"/>
                <a:gd name="connsiteX4" fmla="*/ 1594442 w 1785958"/>
                <a:gd name="connsiteY4" fmla="*/ 644851 h 2219579"/>
                <a:gd name="connsiteX5" fmla="*/ 808848 w 1785958"/>
                <a:gd name="connsiteY5" fmla="*/ 233263 h 2219579"/>
                <a:gd name="connsiteX6" fmla="*/ 249475 w 1785958"/>
                <a:gd name="connsiteY6" fmla="*/ 616275 h 2219579"/>
                <a:gd name="connsiteX7" fmla="*/ 250572 w 1785958"/>
                <a:gd name="connsiteY7" fmla="*/ 641472 h 2219579"/>
                <a:gd name="connsiteX8" fmla="*/ 243427 w 1785958"/>
                <a:gd name="connsiteY8" fmla="*/ 640101 h 2219579"/>
                <a:gd name="connsiteX9" fmla="*/ 229140 w 1785958"/>
                <a:gd name="connsiteY9" fmla="*/ 2219579 h 2219579"/>
                <a:gd name="connsiteX10" fmla="*/ 1 w 1785958"/>
                <a:gd name="connsiteY10" fmla="*/ 2219579 h 2219579"/>
                <a:gd name="connsiteX11" fmla="*/ 1 w 1785958"/>
                <a:gd name="connsiteY11" fmla="*/ 658037 h 2219579"/>
                <a:gd name="connsiteX12" fmla="*/ 0 w 1785958"/>
                <a:gd name="connsiteY12" fmla="*/ 658023 h 2219579"/>
                <a:gd name="connsiteX13" fmla="*/ 1 w 1785958"/>
                <a:gd name="connsiteY13" fmla="*/ 658009 h 2219579"/>
                <a:gd name="connsiteX14" fmla="*/ 1 w 1785958"/>
                <a:gd name="connsiteY14" fmla="*/ 600872 h 2219579"/>
                <a:gd name="connsiteX15" fmla="*/ 4066 w 1785958"/>
                <a:gd name="connsiteY15" fmla="*/ 600872 h 2219579"/>
                <a:gd name="connsiteX16" fmla="*/ 4250 w 1785958"/>
                <a:gd name="connsiteY16" fmla="*/ 598292 h 2219579"/>
                <a:gd name="connsiteX17" fmla="*/ 818375 w 1785958"/>
                <a:gd name="connsiteY17" fmla="*/ 4 h 2219579"/>
                <a:gd name="connsiteX0" fmla="*/ 823137 w 1785948"/>
                <a:gd name="connsiteY0" fmla="*/ 4 h 2205292"/>
                <a:gd name="connsiteX1" fmla="*/ 1442081 w 1785948"/>
                <a:gd name="connsiteY1" fmla="*/ 177013 h 2205292"/>
                <a:gd name="connsiteX2" fmla="*/ 1785832 w 1785948"/>
                <a:gd name="connsiteY2" fmla="*/ 637719 h 2205292"/>
                <a:gd name="connsiteX3" fmla="*/ 1699717 w 1785948"/>
                <a:gd name="connsiteY3" fmla="*/ 635339 h 2205292"/>
                <a:gd name="connsiteX4" fmla="*/ 1594442 w 1785948"/>
                <a:gd name="connsiteY4" fmla="*/ 630564 h 2205292"/>
                <a:gd name="connsiteX5" fmla="*/ 808848 w 1785948"/>
                <a:gd name="connsiteY5" fmla="*/ 218976 h 2205292"/>
                <a:gd name="connsiteX6" fmla="*/ 249475 w 1785948"/>
                <a:gd name="connsiteY6" fmla="*/ 601988 h 2205292"/>
                <a:gd name="connsiteX7" fmla="*/ 250572 w 1785948"/>
                <a:gd name="connsiteY7" fmla="*/ 627185 h 2205292"/>
                <a:gd name="connsiteX8" fmla="*/ 243427 w 1785948"/>
                <a:gd name="connsiteY8" fmla="*/ 625814 h 2205292"/>
                <a:gd name="connsiteX9" fmla="*/ 229140 w 1785948"/>
                <a:gd name="connsiteY9" fmla="*/ 2205292 h 2205292"/>
                <a:gd name="connsiteX10" fmla="*/ 1 w 1785948"/>
                <a:gd name="connsiteY10" fmla="*/ 2205292 h 2205292"/>
                <a:gd name="connsiteX11" fmla="*/ 1 w 1785948"/>
                <a:gd name="connsiteY11" fmla="*/ 643750 h 2205292"/>
                <a:gd name="connsiteX12" fmla="*/ 0 w 1785948"/>
                <a:gd name="connsiteY12" fmla="*/ 643736 h 2205292"/>
                <a:gd name="connsiteX13" fmla="*/ 1 w 1785948"/>
                <a:gd name="connsiteY13" fmla="*/ 643722 h 2205292"/>
                <a:gd name="connsiteX14" fmla="*/ 1 w 1785948"/>
                <a:gd name="connsiteY14" fmla="*/ 586585 h 2205292"/>
                <a:gd name="connsiteX15" fmla="*/ 4066 w 1785948"/>
                <a:gd name="connsiteY15" fmla="*/ 586585 h 2205292"/>
                <a:gd name="connsiteX16" fmla="*/ 4250 w 1785948"/>
                <a:gd name="connsiteY16" fmla="*/ 584005 h 2205292"/>
                <a:gd name="connsiteX17" fmla="*/ 823137 w 1785948"/>
                <a:gd name="connsiteY17" fmla="*/ 4 h 2205292"/>
                <a:gd name="connsiteX0" fmla="*/ 823137 w 1785948"/>
                <a:gd name="connsiteY0" fmla="*/ 25 h 2205313"/>
                <a:gd name="connsiteX1" fmla="*/ 1442081 w 1785948"/>
                <a:gd name="connsiteY1" fmla="*/ 177034 h 2205313"/>
                <a:gd name="connsiteX2" fmla="*/ 1785832 w 1785948"/>
                <a:gd name="connsiteY2" fmla="*/ 637740 h 2205313"/>
                <a:gd name="connsiteX3" fmla="*/ 1699717 w 1785948"/>
                <a:gd name="connsiteY3" fmla="*/ 635360 h 2205313"/>
                <a:gd name="connsiteX4" fmla="*/ 1594442 w 1785948"/>
                <a:gd name="connsiteY4" fmla="*/ 630585 h 2205313"/>
                <a:gd name="connsiteX5" fmla="*/ 808848 w 1785948"/>
                <a:gd name="connsiteY5" fmla="*/ 218997 h 2205313"/>
                <a:gd name="connsiteX6" fmla="*/ 249475 w 1785948"/>
                <a:gd name="connsiteY6" fmla="*/ 602009 h 2205313"/>
                <a:gd name="connsiteX7" fmla="*/ 250572 w 1785948"/>
                <a:gd name="connsiteY7" fmla="*/ 627206 h 2205313"/>
                <a:gd name="connsiteX8" fmla="*/ 243427 w 1785948"/>
                <a:gd name="connsiteY8" fmla="*/ 625835 h 2205313"/>
                <a:gd name="connsiteX9" fmla="*/ 229140 w 1785948"/>
                <a:gd name="connsiteY9" fmla="*/ 2205313 h 2205313"/>
                <a:gd name="connsiteX10" fmla="*/ 1 w 1785948"/>
                <a:gd name="connsiteY10" fmla="*/ 2205313 h 2205313"/>
                <a:gd name="connsiteX11" fmla="*/ 1 w 1785948"/>
                <a:gd name="connsiteY11" fmla="*/ 643771 h 2205313"/>
                <a:gd name="connsiteX12" fmla="*/ 0 w 1785948"/>
                <a:gd name="connsiteY12" fmla="*/ 643757 h 2205313"/>
                <a:gd name="connsiteX13" fmla="*/ 1 w 1785948"/>
                <a:gd name="connsiteY13" fmla="*/ 643743 h 2205313"/>
                <a:gd name="connsiteX14" fmla="*/ 1 w 1785948"/>
                <a:gd name="connsiteY14" fmla="*/ 586606 h 2205313"/>
                <a:gd name="connsiteX15" fmla="*/ 4066 w 1785948"/>
                <a:gd name="connsiteY15" fmla="*/ 586606 h 2205313"/>
                <a:gd name="connsiteX16" fmla="*/ 4250 w 1785948"/>
                <a:gd name="connsiteY16" fmla="*/ 584026 h 2205313"/>
                <a:gd name="connsiteX17" fmla="*/ 282412 w 1785948"/>
                <a:gd name="connsiteY17" fmla="*/ 167507 h 2205313"/>
                <a:gd name="connsiteX18" fmla="*/ 823137 w 1785948"/>
                <a:gd name="connsiteY18" fmla="*/ 25 h 2205313"/>
                <a:gd name="connsiteX0" fmla="*/ 823137 w 1785948"/>
                <a:gd name="connsiteY0" fmla="*/ 25 h 2205313"/>
                <a:gd name="connsiteX1" fmla="*/ 1442081 w 1785948"/>
                <a:gd name="connsiteY1" fmla="*/ 177034 h 2205313"/>
                <a:gd name="connsiteX2" fmla="*/ 1785832 w 1785948"/>
                <a:gd name="connsiteY2" fmla="*/ 637740 h 2205313"/>
                <a:gd name="connsiteX3" fmla="*/ 1699717 w 1785948"/>
                <a:gd name="connsiteY3" fmla="*/ 635360 h 2205313"/>
                <a:gd name="connsiteX4" fmla="*/ 1594442 w 1785948"/>
                <a:gd name="connsiteY4" fmla="*/ 630585 h 2205313"/>
                <a:gd name="connsiteX5" fmla="*/ 808848 w 1785948"/>
                <a:gd name="connsiteY5" fmla="*/ 218997 h 2205313"/>
                <a:gd name="connsiteX6" fmla="*/ 249475 w 1785948"/>
                <a:gd name="connsiteY6" fmla="*/ 602009 h 2205313"/>
                <a:gd name="connsiteX7" fmla="*/ 250572 w 1785948"/>
                <a:gd name="connsiteY7" fmla="*/ 627206 h 2205313"/>
                <a:gd name="connsiteX8" fmla="*/ 243427 w 1785948"/>
                <a:gd name="connsiteY8" fmla="*/ 625835 h 2205313"/>
                <a:gd name="connsiteX9" fmla="*/ 229140 w 1785948"/>
                <a:gd name="connsiteY9" fmla="*/ 2205313 h 2205313"/>
                <a:gd name="connsiteX10" fmla="*/ 1 w 1785948"/>
                <a:gd name="connsiteY10" fmla="*/ 2205313 h 2205313"/>
                <a:gd name="connsiteX11" fmla="*/ 1 w 1785948"/>
                <a:gd name="connsiteY11" fmla="*/ 643771 h 2205313"/>
                <a:gd name="connsiteX12" fmla="*/ 0 w 1785948"/>
                <a:gd name="connsiteY12" fmla="*/ 643757 h 2205313"/>
                <a:gd name="connsiteX13" fmla="*/ 1 w 1785948"/>
                <a:gd name="connsiteY13" fmla="*/ 643743 h 2205313"/>
                <a:gd name="connsiteX14" fmla="*/ 1 w 1785948"/>
                <a:gd name="connsiteY14" fmla="*/ 586606 h 2205313"/>
                <a:gd name="connsiteX15" fmla="*/ 4066 w 1785948"/>
                <a:gd name="connsiteY15" fmla="*/ 586606 h 2205313"/>
                <a:gd name="connsiteX16" fmla="*/ 4250 w 1785948"/>
                <a:gd name="connsiteY16" fmla="*/ 584026 h 2205313"/>
                <a:gd name="connsiteX17" fmla="*/ 60956 w 1785948"/>
                <a:gd name="connsiteY17" fmla="*/ 408014 h 2205313"/>
                <a:gd name="connsiteX18" fmla="*/ 282412 w 1785948"/>
                <a:gd name="connsiteY18" fmla="*/ 167507 h 2205313"/>
                <a:gd name="connsiteX19" fmla="*/ 823137 w 1785948"/>
                <a:gd name="connsiteY19" fmla="*/ 25 h 2205313"/>
                <a:gd name="connsiteX0" fmla="*/ 823137 w 1785983"/>
                <a:gd name="connsiteY0" fmla="*/ 155 h 2205443"/>
                <a:gd name="connsiteX1" fmla="*/ 1487325 w 1785983"/>
                <a:gd name="connsiteY1" fmla="*/ 148589 h 2205443"/>
                <a:gd name="connsiteX2" fmla="*/ 1785832 w 1785983"/>
                <a:gd name="connsiteY2" fmla="*/ 637870 h 2205443"/>
                <a:gd name="connsiteX3" fmla="*/ 1699717 w 1785983"/>
                <a:gd name="connsiteY3" fmla="*/ 635490 h 2205443"/>
                <a:gd name="connsiteX4" fmla="*/ 1594442 w 1785983"/>
                <a:gd name="connsiteY4" fmla="*/ 630715 h 2205443"/>
                <a:gd name="connsiteX5" fmla="*/ 808848 w 1785983"/>
                <a:gd name="connsiteY5" fmla="*/ 219127 h 2205443"/>
                <a:gd name="connsiteX6" fmla="*/ 249475 w 1785983"/>
                <a:gd name="connsiteY6" fmla="*/ 602139 h 2205443"/>
                <a:gd name="connsiteX7" fmla="*/ 250572 w 1785983"/>
                <a:gd name="connsiteY7" fmla="*/ 627336 h 2205443"/>
                <a:gd name="connsiteX8" fmla="*/ 243427 w 1785983"/>
                <a:gd name="connsiteY8" fmla="*/ 625965 h 2205443"/>
                <a:gd name="connsiteX9" fmla="*/ 229140 w 1785983"/>
                <a:gd name="connsiteY9" fmla="*/ 2205443 h 2205443"/>
                <a:gd name="connsiteX10" fmla="*/ 1 w 1785983"/>
                <a:gd name="connsiteY10" fmla="*/ 2205443 h 2205443"/>
                <a:gd name="connsiteX11" fmla="*/ 1 w 1785983"/>
                <a:gd name="connsiteY11" fmla="*/ 643901 h 2205443"/>
                <a:gd name="connsiteX12" fmla="*/ 0 w 1785983"/>
                <a:gd name="connsiteY12" fmla="*/ 643887 h 2205443"/>
                <a:gd name="connsiteX13" fmla="*/ 1 w 1785983"/>
                <a:gd name="connsiteY13" fmla="*/ 643873 h 2205443"/>
                <a:gd name="connsiteX14" fmla="*/ 1 w 1785983"/>
                <a:gd name="connsiteY14" fmla="*/ 586736 h 2205443"/>
                <a:gd name="connsiteX15" fmla="*/ 4066 w 1785983"/>
                <a:gd name="connsiteY15" fmla="*/ 586736 h 2205443"/>
                <a:gd name="connsiteX16" fmla="*/ 4250 w 1785983"/>
                <a:gd name="connsiteY16" fmla="*/ 584156 h 2205443"/>
                <a:gd name="connsiteX17" fmla="*/ 60956 w 1785983"/>
                <a:gd name="connsiteY17" fmla="*/ 408144 h 2205443"/>
                <a:gd name="connsiteX18" fmla="*/ 282412 w 1785983"/>
                <a:gd name="connsiteY18" fmla="*/ 167637 h 2205443"/>
                <a:gd name="connsiteX19" fmla="*/ 823137 w 1785983"/>
                <a:gd name="connsiteY19" fmla="*/ 155 h 2205443"/>
                <a:gd name="connsiteX0" fmla="*/ 823137 w 1785979"/>
                <a:gd name="connsiteY0" fmla="*/ 19 h 2205307"/>
                <a:gd name="connsiteX1" fmla="*/ 1482562 w 1785979"/>
                <a:gd name="connsiteY1" fmla="*/ 160359 h 2205307"/>
                <a:gd name="connsiteX2" fmla="*/ 1785832 w 1785979"/>
                <a:gd name="connsiteY2" fmla="*/ 637734 h 2205307"/>
                <a:gd name="connsiteX3" fmla="*/ 1699717 w 1785979"/>
                <a:gd name="connsiteY3" fmla="*/ 635354 h 2205307"/>
                <a:gd name="connsiteX4" fmla="*/ 1594442 w 1785979"/>
                <a:gd name="connsiteY4" fmla="*/ 630579 h 2205307"/>
                <a:gd name="connsiteX5" fmla="*/ 808848 w 1785979"/>
                <a:gd name="connsiteY5" fmla="*/ 218991 h 2205307"/>
                <a:gd name="connsiteX6" fmla="*/ 249475 w 1785979"/>
                <a:gd name="connsiteY6" fmla="*/ 602003 h 2205307"/>
                <a:gd name="connsiteX7" fmla="*/ 250572 w 1785979"/>
                <a:gd name="connsiteY7" fmla="*/ 627200 h 2205307"/>
                <a:gd name="connsiteX8" fmla="*/ 243427 w 1785979"/>
                <a:gd name="connsiteY8" fmla="*/ 625829 h 2205307"/>
                <a:gd name="connsiteX9" fmla="*/ 229140 w 1785979"/>
                <a:gd name="connsiteY9" fmla="*/ 2205307 h 2205307"/>
                <a:gd name="connsiteX10" fmla="*/ 1 w 1785979"/>
                <a:gd name="connsiteY10" fmla="*/ 2205307 h 2205307"/>
                <a:gd name="connsiteX11" fmla="*/ 1 w 1785979"/>
                <a:gd name="connsiteY11" fmla="*/ 643765 h 2205307"/>
                <a:gd name="connsiteX12" fmla="*/ 0 w 1785979"/>
                <a:gd name="connsiteY12" fmla="*/ 643751 h 2205307"/>
                <a:gd name="connsiteX13" fmla="*/ 1 w 1785979"/>
                <a:gd name="connsiteY13" fmla="*/ 643737 h 2205307"/>
                <a:gd name="connsiteX14" fmla="*/ 1 w 1785979"/>
                <a:gd name="connsiteY14" fmla="*/ 586600 h 2205307"/>
                <a:gd name="connsiteX15" fmla="*/ 4066 w 1785979"/>
                <a:gd name="connsiteY15" fmla="*/ 586600 h 2205307"/>
                <a:gd name="connsiteX16" fmla="*/ 4250 w 1785979"/>
                <a:gd name="connsiteY16" fmla="*/ 584020 h 2205307"/>
                <a:gd name="connsiteX17" fmla="*/ 60956 w 1785979"/>
                <a:gd name="connsiteY17" fmla="*/ 408008 h 2205307"/>
                <a:gd name="connsiteX18" fmla="*/ 282412 w 1785979"/>
                <a:gd name="connsiteY18" fmla="*/ 167501 h 2205307"/>
                <a:gd name="connsiteX19" fmla="*/ 823137 w 1785979"/>
                <a:gd name="connsiteY19" fmla="*/ 19 h 2205307"/>
                <a:gd name="connsiteX0" fmla="*/ 823137 w 1785832"/>
                <a:gd name="connsiteY0" fmla="*/ 12 h 2205300"/>
                <a:gd name="connsiteX1" fmla="*/ 1482562 w 1785832"/>
                <a:gd name="connsiteY1" fmla="*/ 160352 h 2205300"/>
                <a:gd name="connsiteX2" fmla="*/ 1739737 w 1785832"/>
                <a:gd name="connsiteY2" fmla="*/ 412764 h 2205300"/>
                <a:gd name="connsiteX3" fmla="*/ 1785832 w 1785832"/>
                <a:gd name="connsiteY3" fmla="*/ 637727 h 2205300"/>
                <a:gd name="connsiteX4" fmla="*/ 1699717 w 1785832"/>
                <a:gd name="connsiteY4" fmla="*/ 635347 h 2205300"/>
                <a:gd name="connsiteX5" fmla="*/ 1594442 w 1785832"/>
                <a:gd name="connsiteY5" fmla="*/ 630572 h 2205300"/>
                <a:gd name="connsiteX6" fmla="*/ 808848 w 1785832"/>
                <a:gd name="connsiteY6" fmla="*/ 218984 h 2205300"/>
                <a:gd name="connsiteX7" fmla="*/ 249475 w 1785832"/>
                <a:gd name="connsiteY7" fmla="*/ 601996 h 2205300"/>
                <a:gd name="connsiteX8" fmla="*/ 250572 w 1785832"/>
                <a:gd name="connsiteY8" fmla="*/ 627193 h 2205300"/>
                <a:gd name="connsiteX9" fmla="*/ 243427 w 1785832"/>
                <a:gd name="connsiteY9" fmla="*/ 625822 h 2205300"/>
                <a:gd name="connsiteX10" fmla="*/ 229140 w 1785832"/>
                <a:gd name="connsiteY10" fmla="*/ 2205300 h 2205300"/>
                <a:gd name="connsiteX11" fmla="*/ 1 w 1785832"/>
                <a:gd name="connsiteY11" fmla="*/ 2205300 h 2205300"/>
                <a:gd name="connsiteX12" fmla="*/ 1 w 1785832"/>
                <a:gd name="connsiteY12" fmla="*/ 643758 h 2205300"/>
                <a:gd name="connsiteX13" fmla="*/ 0 w 1785832"/>
                <a:gd name="connsiteY13" fmla="*/ 643744 h 2205300"/>
                <a:gd name="connsiteX14" fmla="*/ 1 w 1785832"/>
                <a:gd name="connsiteY14" fmla="*/ 643730 h 2205300"/>
                <a:gd name="connsiteX15" fmla="*/ 1 w 1785832"/>
                <a:gd name="connsiteY15" fmla="*/ 586593 h 2205300"/>
                <a:gd name="connsiteX16" fmla="*/ 4066 w 1785832"/>
                <a:gd name="connsiteY16" fmla="*/ 586593 h 2205300"/>
                <a:gd name="connsiteX17" fmla="*/ 4250 w 1785832"/>
                <a:gd name="connsiteY17" fmla="*/ 584013 h 2205300"/>
                <a:gd name="connsiteX18" fmla="*/ 60956 w 1785832"/>
                <a:gd name="connsiteY18" fmla="*/ 408001 h 2205300"/>
                <a:gd name="connsiteX19" fmla="*/ 282412 w 1785832"/>
                <a:gd name="connsiteY19" fmla="*/ 167494 h 2205300"/>
                <a:gd name="connsiteX20" fmla="*/ 823137 w 1785832"/>
                <a:gd name="connsiteY20" fmla="*/ 12 h 2205300"/>
                <a:gd name="connsiteX0" fmla="*/ 823137 w 1785832"/>
                <a:gd name="connsiteY0" fmla="*/ 12 h 2205300"/>
                <a:gd name="connsiteX1" fmla="*/ 1482562 w 1785832"/>
                <a:gd name="connsiteY1" fmla="*/ 160352 h 2205300"/>
                <a:gd name="connsiteX2" fmla="*/ 1739737 w 1785832"/>
                <a:gd name="connsiteY2" fmla="*/ 412764 h 2205300"/>
                <a:gd name="connsiteX3" fmla="*/ 1785832 w 1785832"/>
                <a:gd name="connsiteY3" fmla="*/ 637727 h 2205300"/>
                <a:gd name="connsiteX4" fmla="*/ 1699717 w 1785832"/>
                <a:gd name="connsiteY4" fmla="*/ 635347 h 2205300"/>
                <a:gd name="connsiteX5" fmla="*/ 1594442 w 1785832"/>
                <a:gd name="connsiteY5" fmla="*/ 630572 h 2205300"/>
                <a:gd name="connsiteX6" fmla="*/ 808848 w 1785832"/>
                <a:gd name="connsiteY6" fmla="*/ 218984 h 2205300"/>
                <a:gd name="connsiteX7" fmla="*/ 249475 w 1785832"/>
                <a:gd name="connsiteY7" fmla="*/ 601996 h 2205300"/>
                <a:gd name="connsiteX8" fmla="*/ 250572 w 1785832"/>
                <a:gd name="connsiteY8" fmla="*/ 627193 h 2205300"/>
                <a:gd name="connsiteX9" fmla="*/ 243427 w 1785832"/>
                <a:gd name="connsiteY9" fmla="*/ 625822 h 2205300"/>
                <a:gd name="connsiteX10" fmla="*/ 229140 w 1785832"/>
                <a:gd name="connsiteY10" fmla="*/ 2205300 h 2205300"/>
                <a:gd name="connsiteX11" fmla="*/ 1 w 1785832"/>
                <a:gd name="connsiteY11" fmla="*/ 2205300 h 2205300"/>
                <a:gd name="connsiteX12" fmla="*/ 1 w 1785832"/>
                <a:gd name="connsiteY12" fmla="*/ 643758 h 2205300"/>
                <a:gd name="connsiteX13" fmla="*/ 0 w 1785832"/>
                <a:gd name="connsiteY13" fmla="*/ 643744 h 2205300"/>
                <a:gd name="connsiteX14" fmla="*/ 1 w 1785832"/>
                <a:gd name="connsiteY14" fmla="*/ 643730 h 2205300"/>
                <a:gd name="connsiteX15" fmla="*/ 1 w 1785832"/>
                <a:gd name="connsiteY15" fmla="*/ 586593 h 2205300"/>
                <a:gd name="connsiteX16" fmla="*/ 4066 w 1785832"/>
                <a:gd name="connsiteY16" fmla="*/ 586593 h 2205300"/>
                <a:gd name="connsiteX17" fmla="*/ 4250 w 1785832"/>
                <a:gd name="connsiteY17" fmla="*/ 584013 h 2205300"/>
                <a:gd name="connsiteX18" fmla="*/ 60956 w 1785832"/>
                <a:gd name="connsiteY18" fmla="*/ 408001 h 2205300"/>
                <a:gd name="connsiteX19" fmla="*/ 282412 w 1785832"/>
                <a:gd name="connsiteY19" fmla="*/ 167494 h 2205300"/>
                <a:gd name="connsiteX20" fmla="*/ 823137 w 1785832"/>
                <a:gd name="connsiteY20" fmla="*/ 12 h 2205300"/>
                <a:gd name="connsiteX0" fmla="*/ 823137 w 1785832"/>
                <a:gd name="connsiteY0" fmla="*/ 483 h 2205771"/>
                <a:gd name="connsiteX1" fmla="*/ 1418268 w 1785832"/>
                <a:gd name="connsiteY1" fmla="*/ 127485 h 2205771"/>
                <a:gd name="connsiteX2" fmla="*/ 1739737 w 1785832"/>
                <a:gd name="connsiteY2" fmla="*/ 413235 h 2205771"/>
                <a:gd name="connsiteX3" fmla="*/ 1785832 w 1785832"/>
                <a:gd name="connsiteY3" fmla="*/ 638198 h 2205771"/>
                <a:gd name="connsiteX4" fmla="*/ 1699717 w 1785832"/>
                <a:gd name="connsiteY4" fmla="*/ 635818 h 2205771"/>
                <a:gd name="connsiteX5" fmla="*/ 1594442 w 1785832"/>
                <a:gd name="connsiteY5" fmla="*/ 631043 h 2205771"/>
                <a:gd name="connsiteX6" fmla="*/ 808848 w 1785832"/>
                <a:gd name="connsiteY6" fmla="*/ 219455 h 2205771"/>
                <a:gd name="connsiteX7" fmla="*/ 249475 w 1785832"/>
                <a:gd name="connsiteY7" fmla="*/ 602467 h 2205771"/>
                <a:gd name="connsiteX8" fmla="*/ 250572 w 1785832"/>
                <a:gd name="connsiteY8" fmla="*/ 627664 h 2205771"/>
                <a:gd name="connsiteX9" fmla="*/ 243427 w 1785832"/>
                <a:gd name="connsiteY9" fmla="*/ 626293 h 2205771"/>
                <a:gd name="connsiteX10" fmla="*/ 229140 w 1785832"/>
                <a:gd name="connsiteY10" fmla="*/ 2205771 h 2205771"/>
                <a:gd name="connsiteX11" fmla="*/ 1 w 1785832"/>
                <a:gd name="connsiteY11" fmla="*/ 2205771 h 2205771"/>
                <a:gd name="connsiteX12" fmla="*/ 1 w 1785832"/>
                <a:gd name="connsiteY12" fmla="*/ 644229 h 2205771"/>
                <a:gd name="connsiteX13" fmla="*/ 0 w 1785832"/>
                <a:gd name="connsiteY13" fmla="*/ 644215 h 2205771"/>
                <a:gd name="connsiteX14" fmla="*/ 1 w 1785832"/>
                <a:gd name="connsiteY14" fmla="*/ 644201 h 2205771"/>
                <a:gd name="connsiteX15" fmla="*/ 1 w 1785832"/>
                <a:gd name="connsiteY15" fmla="*/ 587064 h 2205771"/>
                <a:gd name="connsiteX16" fmla="*/ 4066 w 1785832"/>
                <a:gd name="connsiteY16" fmla="*/ 587064 h 2205771"/>
                <a:gd name="connsiteX17" fmla="*/ 4250 w 1785832"/>
                <a:gd name="connsiteY17" fmla="*/ 584484 h 2205771"/>
                <a:gd name="connsiteX18" fmla="*/ 60956 w 1785832"/>
                <a:gd name="connsiteY18" fmla="*/ 408472 h 2205771"/>
                <a:gd name="connsiteX19" fmla="*/ 282412 w 1785832"/>
                <a:gd name="connsiteY19" fmla="*/ 167965 h 2205771"/>
                <a:gd name="connsiteX20" fmla="*/ 823137 w 1785832"/>
                <a:gd name="connsiteY20" fmla="*/ 483 h 2205771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808848 w 1785832"/>
                <a:gd name="connsiteY6" fmla="*/ 219527 h 2205843"/>
                <a:gd name="connsiteX7" fmla="*/ 249475 w 1785832"/>
                <a:gd name="connsiteY7" fmla="*/ 602539 h 2205843"/>
                <a:gd name="connsiteX8" fmla="*/ 250572 w 1785832"/>
                <a:gd name="connsiteY8" fmla="*/ 627736 h 2205843"/>
                <a:gd name="connsiteX9" fmla="*/ 243427 w 1785832"/>
                <a:gd name="connsiteY9" fmla="*/ 626365 h 2205843"/>
                <a:gd name="connsiteX10" fmla="*/ 229140 w 1785832"/>
                <a:gd name="connsiteY10" fmla="*/ 2205843 h 2205843"/>
                <a:gd name="connsiteX11" fmla="*/ 1 w 1785832"/>
                <a:gd name="connsiteY11" fmla="*/ 2205843 h 2205843"/>
                <a:gd name="connsiteX12" fmla="*/ 1 w 1785832"/>
                <a:gd name="connsiteY12" fmla="*/ 644301 h 2205843"/>
                <a:gd name="connsiteX13" fmla="*/ 0 w 1785832"/>
                <a:gd name="connsiteY13" fmla="*/ 644287 h 2205843"/>
                <a:gd name="connsiteX14" fmla="*/ 1 w 1785832"/>
                <a:gd name="connsiteY14" fmla="*/ 644273 h 2205843"/>
                <a:gd name="connsiteX15" fmla="*/ 1 w 1785832"/>
                <a:gd name="connsiteY15" fmla="*/ 587136 h 2205843"/>
                <a:gd name="connsiteX16" fmla="*/ 4066 w 1785832"/>
                <a:gd name="connsiteY16" fmla="*/ 587136 h 2205843"/>
                <a:gd name="connsiteX17" fmla="*/ 4250 w 1785832"/>
                <a:gd name="connsiteY17" fmla="*/ 584556 h 2205843"/>
                <a:gd name="connsiteX18" fmla="*/ 60956 w 1785832"/>
                <a:gd name="connsiteY18" fmla="*/ 408544 h 2205843"/>
                <a:gd name="connsiteX19" fmla="*/ 282412 w 1785832"/>
                <a:gd name="connsiteY19" fmla="*/ 168037 h 2205843"/>
                <a:gd name="connsiteX20" fmla="*/ 823137 w 1785832"/>
                <a:gd name="connsiteY20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08848 w 1785832"/>
                <a:gd name="connsiteY7" fmla="*/ 219527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08848 w 1785832"/>
                <a:gd name="connsiteY7" fmla="*/ 219527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08848 w 1785832"/>
                <a:gd name="connsiteY7" fmla="*/ 219527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08848 w 1785832"/>
                <a:gd name="connsiteY7" fmla="*/ 219527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1065 h 2206353"/>
                <a:gd name="connsiteX1" fmla="*/ 1430174 w 1785832"/>
                <a:gd name="connsiteY1" fmla="*/ 116160 h 2206353"/>
                <a:gd name="connsiteX2" fmla="*/ 1739737 w 1785832"/>
                <a:gd name="connsiteY2" fmla="*/ 413817 h 2206353"/>
                <a:gd name="connsiteX3" fmla="*/ 1785832 w 1785832"/>
                <a:gd name="connsiteY3" fmla="*/ 638780 h 2206353"/>
                <a:gd name="connsiteX4" fmla="*/ 1699717 w 1785832"/>
                <a:gd name="connsiteY4" fmla="*/ 636400 h 2206353"/>
                <a:gd name="connsiteX5" fmla="*/ 1546817 w 1785832"/>
                <a:gd name="connsiteY5" fmla="*/ 638769 h 2206353"/>
                <a:gd name="connsiteX6" fmla="*/ 1311112 w 1785832"/>
                <a:gd name="connsiteY6" fmla="*/ 304279 h 2206353"/>
                <a:gd name="connsiteX7" fmla="*/ 820754 w 1785832"/>
                <a:gd name="connsiteY7" fmla="*/ 215275 h 2206353"/>
                <a:gd name="connsiteX8" fmla="*/ 249475 w 1785832"/>
                <a:gd name="connsiteY8" fmla="*/ 603049 h 2206353"/>
                <a:gd name="connsiteX9" fmla="*/ 250572 w 1785832"/>
                <a:gd name="connsiteY9" fmla="*/ 628246 h 2206353"/>
                <a:gd name="connsiteX10" fmla="*/ 243427 w 1785832"/>
                <a:gd name="connsiteY10" fmla="*/ 626875 h 2206353"/>
                <a:gd name="connsiteX11" fmla="*/ 229140 w 1785832"/>
                <a:gd name="connsiteY11" fmla="*/ 2206353 h 2206353"/>
                <a:gd name="connsiteX12" fmla="*/ 1 w 1785832"/>
                <a:gd name="connsiteY12" fmla="*/ 2206353 h 2206353"/>
                <a:gd name="connsiteX13" fmla="*/ 1 w 1785832"/>
                <a:gd name="connsiteY13" fmla="*/ 644811 h 2206353"/>
                <a:gd name="connsiteX14" fmla="*/ 0 w 1785832"/>
                <a:gd name="connsiteY14" fmla="*/ 644797 h 2206353"/>
                <a:gd name="connsiteX15" fmla="*/ 1 w 1785832"/>
                <a:gd name="connsiteY15" fmla="*/ 644783 h 2206353"/>
                <a:gd name="connsiteX16" fmla="*/ 1 w 1785832"/>
                <a:gd name="connsiteY16" fmla="*/ 587646 h 2206353"/>
                <a:gd name="connsiteX17" fmla="*/ 4066 w 1785832"/>
                <a:gd name="connsiteY17" fmla="*/ 587646 h 2206353"/>
                <a:gd name="connsiteX18" fmla="*/ 4250 w 1785832"/>
                <a:gd name="connsiteY18" fmla="*/ 585066 h 2206353"/>
                <a:gd name="connsiteX19" fmla="*/ 60956 w 1785832"/>
                <a:gd name="connsiteY19" fmla="*/ 409054 h 2206353"/>
                <a:gd name="connsiteX20" fmla="*/ 282412 w 1785832"/>
                <a:gd name="connsiteY20" fmla="*/ 168547 h 2206353"/>
                <a:gd name="connsiteX21" fmla="*/ 823137 w 1785832"/>
                <a:gd name="connsiteY21" fmla="*/ 1065 h 220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832" h="2206353">
                  <a:moveTo>
                    <a:pt x="823137" y="1065"/>
                  </a:moveTo>
                  <a:cubicBezTo>
                    <a:pt x="1014431" y="-7666"/>
                    <a:pt x="1286932" y="37843"/>
                    <a:pt x="1430174" y="116160"/>
                  </a:cubicBezTo>
                  <a:cubicBezTo>
                    <a:pt x="1573416" y="194477"/>
                    <a:pt x="1689192" y="334254"/>
                    <a:pt x="1739737" y="413817"/>
                  </a:cubicBezTo>
                  <a:cubicBezTo>
                    <a:pt x="1773613" y="507667"/>
                    <a:pt x="1785358" y="604461"/>
                    <a:pt x="1785832" y="638780"/>
                  </a:cubicBezTo>
                  <a:lnTo>
                    <a:pt x="1699717" y="636400"/>
                  </a:lnTo>
                  <a:cubicBezTo>
                    <a:pt x="1659881" y="636398"/>
                    <a:pt x="1623267" y="637584"/>
                    <a:pt x="1546817" y="638769"/>
                  </a:cubicBezTo>
                  <a:cubicBezTo>
                    <a:pt x="1536818" y="557223"/>
                    <a:pt x="1432123" y="374861"/>
                    <a:pt x="1311112" y="304279"/>
                  </a:cubicBezTo>
                  <a:cubicBezTo>
                    <a:pt x="1203993" y="223775"/>
                    <a:pt x="1009600" y="208342"/>
                    <a:pt x="820754" y="215275"/>
                  </a:cubicBezTo>
                  <a:cubicBezTo>
                    <a:pt x="631908" y="222208"/>
                    <a:pt x="287339" y="338428"/>
                    <a:pt x="249475" y="603049"/>
                  </a:cubicBezTo>
                  <a:cubicBezTo>
                    <a:pt x="249047" y="609067"/>
                    <a:pt x="251000" y="622228"/>
                    <a:pt x="250572" y="628246"/>
                  </a:cubicBezTo>
                  <a:lnTo>
                    <a:pt x="243427" y="626875"/>
                  </a:lnTo>
                  <a:lnTo>
                    <a:pt x="229140" y="2206353"/>
                  </a:lnTo>
                  <a:lnTo>
                    <a:pt x="1" y="2206353"/>
                  </a:lnTo>
                  <a:lnTo>
                    <a:pt x="1" y="644811"/>
                  </a:lnTo>
                  <a:cubicBezTo>
                    <a:pt x="1" y="644806"/>
                    <a:pt x="0" y="644802"/>
                    <a:pt x="0" y="644797"/>
                  </a:cubicBezTo>
                  <a:cubicBezTo>
                    <a:pt x="0" y="644792"/>
                    <a:pt x="1" y="644788"/>
                    <a:pt x="1" y="644783"/>
                  </a:cubicBezTo>
                  <a:lnTo>
                    <a:pt x="1" y="587646"/>
                  </a:lnTo>
                  <a:lnTo>
                    <a:pt x="4066" y="587646"/>
                  </a:lnTo>
                  <a:cubicBezTo>
                    <a:pt x="4127" y="586786"/>
                    <a:pt x="4189" y="585926"/>
                    <a:pt x="4250" y="585066"/>
                  </a:cubicBezTo>
                  <a:cubicBezTo>
                    <a:pt x="18891" y="558079"/>
                    <a:pt x="14596" y="478474"/>
                    <a:pt x="60956" y="409054"/>
                  </a:cubicBezTo>
                  <a:cubicBezTo>
                    <a:pt x="107316" y="339634"/>
                    <a:pt x="160541" y="239323"/>
                    <a:pt x="282412" y="168547"/>
                  </a:cubicBezTo>
                  <a:cubicBezTo>
                    <a:pt x="418893" y="71214"/>
                    <a:pt x="631843" y="9796"/>
                    <a:pt x="823137" y="1065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6339060" y="2294836"/>
              <a:ext cx="1645338" cy="2145756"/>
            </a:xfrm>
            <a:custGeom>
              <a:avLst/>
              <a:gdLst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84770 w 1645338"/>
                <a:gd name="connsiteY9" fmla="*/ 571040 h 2145756"/>
                <a:gd name="connsiteX10" fmla="*/ 84770 w 1645338"/>
                <a:gd name="connsiteY10" fmla="*/ 1398506 h 2145756"/>
                <a:gd name="connsiteX11" fmla="*/ 86265 w 1645338"/>
                <a:gd name="connsiteY11" fmla="*/ 1398506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5338" h="2145756">
                  <a:moveTo>
                    <a:pt x="823137" y="0"/>
                  </a:moveTo>
                  <a:cubicBezTo>
                    <a:pt x="1249330" y="0"/>
                    <a:pt x="1599872" y="229882"/>
                    <a:pt x="1642024" y="524469"/>
                  </a:cubicBezTo>
                  <a:lnTo>
                    <a:pt x="1645338" y="571040"/>
                  </a:lnTo>
                  <a:lnTo>
                    <a:pt x="1561604" y="571040"/>
                  </a:lnTo>
                  <a:lnTo>
                    <a:pt x="1558723" y="530546"/>
                  </a:lnTo>
                  <a:cubicBezTo>
                    <a:pt x="1520858" y="265925"/>
                    <a:pt x="1205976" y="59427"/>
                    <a:pt x="823136" y="59427"/>
                  </a:cubicBezTo>
                  <a:cubicBezTo>
                    <a:pt x="440297" y="59427"/>
                    <a:pt x="125414" y="265925"/>
                    <a:pt x="87550" y="530546"/>
                  </a:cubicBezTo>
                  <a:lnTo>
                    <a:pt x="86265" y="548599"/>
                  </a:lnTo>
                  <a:lnTo>
                    <a:pt x="86265" y="571040"/>
                  </a:lnTo>
                  <a:lnTo>
                    <a:pt x="84770" y="571040"/>
                  </a:lnTo>
                  <a:lnTo>
                    <a:pt x="84770" y="1398506"/>
                  </a:lnTo>
                  <a:lnTo>
                    <a:pt x="86265" y="1398506"/>
                  </a:lnTo>
                  <a:lnTo>
                    <a:pt x="86265" y="2145756"/>
                  </a:lnTo>
                  <a:lnTo>
                    <a:pt x="1" y="2145756"/>
                  </a:lnTo>
                  <a:lnTo>
                    <a:pt x="1" y="584214"/>
                  </a:lnTo>
                  <a:lnTo>
                    <a:pt x="0" y="584200"/>
                  </a:lnTo>
                  <a:lnTo>
                    <a:pt x="1" y="584186"/>
                  </a:lnTo>
                  <a:lnTo>
                    <a:pt x="1" y="527049"/>
                  </a:lnTo>
                  <a:lnTo>
                    <a:pt x="4066" y="527049"/>
                  </a:lnTo>
                  <a:lnTo>
                    <a:pt x="4250" y="524469"/>
                  </a:lnTo>
                  <a:cubicBezTo>
                    <a:pt x="46403" y="229882"/>
                    <a:pt x="396944" y="0"/>
                    <a:pt x="823137" y="0"/>
                  </a:cubicBez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순서도: 연결자 16"/>
          <p:cNvSpPr/>
          <p:nvPr/>
        </p:nvSpPr>
        <p:spPr>
          <a:xfrm>
            <a:off x="6400799" y="4289901"/>
            <a:ext cx="138023" cy="138023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7159923" y="4289900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/>
          <p:cNvSpPr/>
          <p:nvPr/>
        </p:nvSpPr>
        <p:spPr>
          <a:xfrm>
            <a:off x="8005310" y="4289900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8005309" y="3600457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/>
          <p:cNvSpPr/>
          <p:nvPr/>
        </p:nvSpPr>
        <p:spPr>
          <a:xfrm>
            <a:off x="8005309" y="2911014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/>
          <p:cNvSpPr/>
          <p:nvPr/>
        </p:nvSpPr>
        <p:spPr>
          <a:xfrm>
            <a:off x="8005308" y="2234240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/>
          <p:cNvSpPr/>
          <p:nvPr/>
        </p:nvSpPr>
        <p:spPr>
          <a:xfrm>
            <a:off x="7159923" y="2234240"/>
            <a:ext cx="138023" cy="138023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/>
          <p:cNvSpPr/>
          <p:nvPr/>
        </p:nvSpPr>
        <p:spPr>
          <a:xfrm>
            <a:off x="6400799" y="2234238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/>
          <p:cNvSpPr/>
          <p:nvPr/>
        </p:nvSpPr>
        <p:spPr>
          <a:xfrm>
            <a:off x="6400799" y="2911014"/>
            <a:ext cx="138023" cy="138023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/>
          <p:cNvSpPr/>
          <p:nvPr/>
        </p:nvSpPr>
        <p:spPr>
          <a:xfrm>
            <a:off x="7159922" y="2911014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/>
          <p:cNvSpPr/>
          <p:nvPr/>
        </p:nvSpPr>
        <p:spPr>
          <a:xfrm>
            <a:off x="7159922" y="3600457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/>
          <p:cNvSpPr/>
          <p:nvPr/>
        </p:nvSpPr>
        <p:spPr>
          <a:xfrm>
            <a:off x="6400798" y="3600457"/>
            <a:ext cx="138023" cy="138023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08908" y="1957376"/>
            <a:ext cx="3177092" cy="2735396"/>
            <a:chOff x="244365" y="2060892"/>
            <a:chExt cx="3177092" cy="273539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rcRect l="30540" t="22540" r="24127" b="21428"/>
            <a:stretch/>
          </p:blipFill>
          <p:spPr>
            <a:xfrm>
              <a:off x="244366" y="2060892"/>
              <a:ext cx="3177091" cy="2735396"/>
            </a:xfrm>
            <a:prstGeom prst="rect">
              <a:avLst/>
            </a:prstGeom>
          </p:spPr>
        </p:pic>
        <p:graphicFrame>
          <p:nvGraphicFramePr>
            <p:cNvPr id="31" name="내용 개체 틀 3"/>
            <p:cNvGraphicFramePr>
              <a:graphicFrameLocks/>
            </p:cNvGraphicFramePr>
            <p:nvPr/>
          </p:nvGraphicFramePr>
          <p:xfrm>
            <a:off x="244365" y="2060892"/>
            <a:ext cx="3177092" cy="2735396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94273">
                    <a:extLst>
                      <a:ext uri="{9D8B030D-6E8A-4147-A177-3AD203B41FA5}">
                        <a16:colId xmlns:a16="http://schemas.microsoft.com/office/drawing/2014/main" val="1677252754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799790511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1359847830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771549823"/>
                      </a:ext>
                    </a:extLst>
                  </a:gridCol>
                </a:tblGrid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335254462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707205927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0146372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93781999"/>
                    </a:ext>
                  </a:extLst>
                </a:tr>
              </a:tbl>
            </a:graphicData>
          </a:graphic>
        </p:graphicFrame>
      </p:grpSp>
      <p:grpSp>
        <p:nvGrpSpPr>
          <p:cNvPr id="82" name="그룹 81"/>
          <p:cNvGrpSpPr/>
          <p:nvPr/>
        </p:nvGrpSpPr>
        <p:grpSpPr>
          <a:xfrm>
            <a:off x="1717838" y="2234238"/>
            <a:ext cx="1785832" cy="2206354"/>
            <a:chOff x="1717838" y="2234238"/>
            <a:chExt cx="1785832" cy="2206354"/>
          </a:xfrm>
        </p:grpSpPr>
        <p:sp>
          <p:nvSpPr>
            <p:cNvPr id="39" name="자유형 38"/>
            <p:cNvSpPr/>
            <p:nvPr/>
          </p:nvSpPr>
          <p:spPr>
            <a:xfrm>
              <a:off x="1717838" y="2234238"/>
              <a:ext cx="1785832" cy="2206353"/>
            </a:xfrm>
            <a:custGeom>
              <a:avLst/>
              <a:gdLst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84770 w 1645338"/>
                <a:gd name="connsiteY9" fmla="*/ 571040 h 2145756"/>
                <a:gd name="connsiteX10" fmla="*/ 84770 w 1645338"/>
                <a:gd name="connsiteY10" fmla="*/ 1398506 h 2145756"/>
                <a:gd name="connsiteX11" fmla="*/ 86265 w 1645338"/>
                <a:gd name="connsiteY11" fmla="*/ 1398506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84770 w 1645338"/>
                <a:gd name="connsiteY9" fmla="*/ 571040 h 2145756"/>
                <a:gd name="connsiteX10" fmla="*/ 84770 w 1645338"/>
                <a:gd name="connsiteY10" fmla="*/ 1398506 h 2145756"/>
                <a:gd name="connsiteX11" fmla="*/ 219615 w 1645338"/>
                <a:gd name="connsiteY11" fmla="*/ 1400887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291939 w 1645338"/>
                <a:gd name="connsiteY9" fmla="*/ 578184 h 2145756"/>
                <a:gd name="connsiteX10" fmla="*/ 84770 w 1645338"/>
                <a:gd name="connsiteY10" fmla="*/ 1398506 h 2145756"/>
                <a:gd name="connsiteX11" fmla="*/ 219615 w 1645338"/>
                <a:gd name="connsiteY11" fmla="*/ 1400887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291939 w 1645338"/>
                <a:gd name="connsiteY9" fmla="*/ 578184 h 2145756"/>
                <a:gd name="connsiteX10" fmla="*/ 222882 w 1645338"/>
                <a:gd name="connsiteY10" fmla="*/ 1396125 h 2145756"/>
                <a:gd name="connsiteX11" fmla="*/ 219615 w 1645338"/>
                <a:gd name="connsiteY11" fmla="*/ 1400887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246696 w 1645338"/>
                <a:gd name="connsiteY9" fmla="*/ 578184 h 2145756"/>
                <a:gd name="connsiteX10" fmla="*/ 222882 w 1645338"/>
                <a:gd name="connsiteY10" fmla="*/ 1396125 h 2145756"/>
                <a:gd name="connsiteX11" fmla="*/ 219615 w 1645338"/>
                <a:gd name="connsiteY11" fmla="*/ 1400887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222882 w 1645338"/>
                <a:gd name="connsiteY9" fmla="*/ 1396125 h 2145756"/>
                <a:gd name="connsiteX10" fmla="*/ 219615 w 1645338"/>
                <a:gd name="connsiteY10" fmla="*/ 1400887 h 2145756"/>
                <a:gd name="connsiteX11" fmla="*/ 86265 w 1645338"/>
                <a:gd name="connsiteY11" fmla="*/ 2145756 h 2145756"/>
                <a:gd name="connsiteX12" fmla="*/ 1 w 1645338"/>
                <a:gd name="connsiteY12" fmla="*/ 2145756 h 2145756"/>
                <a:gd name="connsiteX13" fmla="*/ 1 w 1645338"/>
                <a:gd name="connsiteY13" fmla="*/ 584214 h 2145756"/>
                <a:gd name="connsiteX14" fmla="*/ 0 w 1645338"/>
                <a:gd name="connsiteY14" fmla="*/ 584200 h 2145756"/>
                <a:gd name="connsiteX15" fmla="*/ 1 w 1645338"/>
                <a:gd name="connsiteY15" fmla="*/ 584186 h 2145756"/>
                <a:gd name="connsiteX16" fmla="*/ 1 w 1645338"/>
                <a:gd name="connsiteY16" fmla="*/ 527049 h 2145756"/>
                <a:gd name="connsiteX17" fmla="*/ 4066 w 1645338"/>
                <a:gd name="connsiteY17" fmla="*/ 527049 h 2145756"/>
                <a:gd name="connsiteX18" fmla="*/ 4250 w 1645338"/>
                <a:gd name="connsiteY18" fmla="*/ 524469 h 2145756"/>
                <a:gd name="connsiteX19" fmla="*/ 823137 w 1645338"/>
                <a:gd name="connsiteY19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69621 w 1645338"/>
                <a:gd name="connsiteY8" fmla="*/ 563896 h 2145756"/>
                <a:gd name="connsiteX9" fmla="*/ 222882 w 1645338"/>
                <a:gd name="connsiteY9" fmla="*/ 1396125 h 2145756"/>
                <a:gd name="connsiteX10" fmla="*/ 219615 w 1645338"/>
                <a:gd name="connsiteY10" fmla="*/ 1400887 h 2145756"/>
                <a:gd name="connsiteX11" fmla="*/ 86265 w 1645338"/>
                <a:gd name="connsiteY11" fmla="*/ 2145756 h 2145756"/>
                <a:gd name="connsiteX12" fmla="*/ 1 w 1645338"/>
                <a:gd name="connsiteY12" fmla="*/ 2145756 h 2145756"/>
                <a:gd name="connsiteX13" fmla="*/ 1 w 1645338"/>
                <a:gd name="connsiteY13" fmla="*/ 584214 h 2145756"/>
                <a:gd name="connsiteX14" fmla="*/ 0 w 1645338"/>
                <a:gd name="connsiteY14" fmla="*/ 584200 h 2145756"/>
                <a:gd name="connsiteX15" fmla="*/ 1 w 1645338"/>
                <a:gd name="connsiteY15" fmla="*/ 584186 h 2145756"/>
                <a:gd name="connsiteX16" fmla="*/ 1 w 1645338"/>
                <a:gd name="connsiteY16" fmla="*/ 527049 h 2145756"/>
                <a:gd name="connsiteX17" fmla="*/ 4066 w 1645338"/>
                <a:gd name="connsiteY17" fmla="*/ 527049 h 2145756"/>
                <a:gd name="connsiteX18" fmla="*/ 4250 w 1645338"/>
                <a:gd name="connsiteY18" fmla="*/ 524469 h 2145756"/>
                <a:gd name="connsiteX19" fmla="*/ 823137 w 1645338"/>
                <a:gd name="connsiteY19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69621 w 1645338"/>
                <a:gd name="connsiteY8" fmla="*/ 563896 h 2145756"/>
                <a:gd name="connsiteX9" fmla="*/ 222882 w 1645338"/>
                <a:gd name="connsiteY9" fmla="*/ 1396125 h 2145756"/>
                <a:gd name="connsiteX10" fmla="*/ 219615 w 1645338"/>
                <a:gd name="connsiteY10" fmla="*/ 1400887 h 2145756"/>
                <a:gd name="connsiteX11" fmla="*/ 229140 w 1645338"/>
                <a:gd name="connsiteY11" fmla="*/ 2145756 h 2145756"/>
                <a:gd name="connsiteX12" fmla="*/ 1 w 1645338"/>
                <a:gd name="connsiteY12" fmla="*/ 2145756 h 2145756"/>
                <a:gd name="connsiteX13" fmla="*/ 1 w 1645338"/>
                <a:gd name="connsiteY13" fmla="*/ 584214 h 2145756"/>
                <a:gd name="connsiteX14" fmla="*/ 0 w 1645338"/>
                <a:gd name="connsiteY14" fmla="*/ 584200 h 2145756"/>
                <a:gd name="connsiteX15" fmla="*/ 1 w 1645338"/>
                <a:gd name="connsiteY15" fmla="*/ 584186 h 2145756"/>
                <a:gd name="connsiteX16" fmla="*/ 1 w 1645338"/>
                <a:gd name="connsiteY16" fmla="*/ 527049 h 2145756"/>
                <a:gd name="connsiteX17" fmla="*/ 4066 w 1645338"/>
                <a:gd name="connsiteY17" fmla="*/ 527049 h 2145756"/>
                <a:gd name="connsiteX18" fmla="*/ 4250 w 1645338"/>
                <a:gd name="connsiteY18" fmla="*/ 524469 h 2145756"/>
                <a:gd name="connsiteX19" fmla="*/ 823137 w 1645338"/>
                <a:gd name="connsiteY19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69621 w 1645338"/>
                <a:gd name="connsiteY8" fmla="*/ 563896 h 2145756"/>
                <a:gd name="connsiteX9" fmla="*/ 222882 w 1645338"/>
                <a:gd name="connsiteY9" fmla="*/ 1396125 h 2145756"/>
                <a:gd name="connsiteX10" fmla="*/ 229140 w 1645338"/>
                <a:gd name="connsiteY10" fmla="*/ 2145756 h 2145756"/>
                <a:gd name="connsiteX11" fmla="*/ 1 w 1645338"/>
                <a:gd name="connsiteY11" fmla="*/ 2145756 h 2145756"/>
                <a:gd name="connsiteX12" fmla="*/ 1 w 1645338"/>
                <a:gd name="connsiteY12" fmla="*/ 584214 h 2145756"/>
                <a:gd name="connsiteX13" fmla="*/ 0 w 1645338"/>
                <a:gd name="connsiteY13" fmla="*/ 584200 h 2145756"/>
                <a:gd name="connsiteX14" fmla="*/ 1 w 1645338"/>
                <a:gd name="connsiteY14" fmla="*/ 584186 h 2145756"/>
                <a:gd name="connsiteX15" fmla="*/ 1 w 1645338"/>
                <a:gd name="connsiteY15" fmla="*/ 527049 h 2145756"/>
                <a:gd name="connsiteX16" fmla="*/ 4066 w 1645338"/>
                <a:gd name="connsiteY16" fmla="*/ 527049 h 2145756"/>
                <a:gd name="connsiteX17" fmla="*/ 4250 w 1645338"/>
                <a:gd name="connsiteY17" fmla="*/ 524469 h 2145756"/>
                <a:gd name="connsiteX18" fmla="*/ 823137 w 1645338"/>
                <a:gd name="connsiteY18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69621 w 1645338"/>
                <a:gd name="connsiteY8" fmla="*/ 563896 h 2145756"/>
                <a:gd name="connsiteX9" fmla="*/ 229140 w 1645338"/>
                <a:gd name="connsiteY9" fmla="*/ 2145756 h 2145756"/>
                <a:gd name="connsiteX10" fmla="*/ 1 w 1645338"/>
                <a:gd name="connsiteY10" fmla="*/ 2145756 h 2145756"/>
                <a:gd name="connsiteX11" fmla="*/ 1 w 1645338"/>
                <a:gd name="connsiteY11" fmla="*/ 584214 h 2145756"/>
                <a:gd name="connsiteX12" fmla="*/ 0 w 1645338"/>
                <a:gd name="connsiteY12" fmla="*/ 584200 h 2145756"/>
                <a:gd name="connsiteX13" fmla="*/ 1 w 1645338"/>
                <a:gd name="connsiteY13" fmla="*/ 584186 h 2145756"/>
                <a:gd name="connsiteX14" fmla="*/ 1 w 1645338"/>
                <a:gd name="connsiteY14" fmla="*/ 527049 h 2145756"/>
                <a:gd name="connsiteX15" fmla="*/ 4066 w 1645338"/>
                <a:gd name="connsiteY15" fmla="*/ 527049 h 2145756"/>
                <a:gd name="connsiteX16" fmla="*/ 4250 w 1645338"/>
                <a:gd name="connsiteY16" fmla="*/ 524469 h 2145756"/>
                <a:gd name="connsiteX17" fmla="*/ 823137 w 1645338"/>
                <a:gd name="connsiteY17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43427 w 1645338"/>
                <a:gd name="connsiteY8" fmla="*/ 566278 h 2145756"/>
                <a:gd name="connsiteX9" fmla="*/ 229140 w 1645338"/>
                <a:gd name="connsiteY9" fmla="*/ 2145756 h 2145756"/>
                <a:gd name="connsiteX10" fmla="*/ 1 w 1645338"/>
                <a:gd name="connsiteY10" fmla="*/ 2145756 h 2145756"/>
                <a:gd name="connsiteX11" fmla="*/ 1 w 1645338"/>
                <a:gd name="connsiteY11" fmla="*/ 584214 h 2145756"/>
                <a:gd name="connsiteX12" fmla="*/ 0 w 1645338"/>
                <a:gd name="connsiteY12" fmla="*/ 584200 h 2145756"/>
                <a:gd name="connsiteX13" fmla="*/ 1 w 1645338"/>
                <a:gd name="connsiteY13" fmla="*/ 584186 h 2145756"/>
                <a:gd name="connsiteX14" fmla="*/ 1 w 1645338"/>
                <a:gd name="connsiteY14" fmla="*/ 527049 h 2145756"/>
                <a:gd name="connsiteX15" fmla="*/ 4066 w 1645338"/>
                <a:gd name="connsiteY15" fmla="*/ 527049 h 2145756"/>
                <a:gd name="connsiteX16" fmla="*/ 4250 w 1645338"/>
                <a:gd name="connsiteY16" fmla="*/ 524469 h 2145756"/>
                <a:gd name="connsiteX17" fmla="*/ 823137 w 1645338"/>
                <a:gd name="connsiteY17" fmla="*/ 0 h 2145756"/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18373 w 1645338"/>
                <a:gd name="connsiteY5" fmla="*/ 123721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243427 w 1645338"/>
                <a:gd name="connsiteY8" fmla="*/ 566278 h 2145756"/>
                <a:gd name="connsiteX9" fmla="*/ 229140 w 1645338"/>
                <a:gd name="connsiteY9" fmla="*/ 2145756 h 2145756"/>
                <a:gd name="connsiteX10" fmla="*/ 1 w 1645338"/>
                <a:gd name="connsiteY10" fmla="*/ 2145756 h 2145756"/>
                <a:gd name="connsiteX11" fmla="*/ 1 w 1645338"/>
                <a:gd name="connsiteY11" fmla="*/ 584214 h 2145756"/>
                <a:gd name="connsiteX12" fmla="*/ 0 w 1645338"/>
                <a:gd name="connsiteY12" fmla="*/ 584200 h 2145756"/>
                <a:gd name="connsiteX13" fmla="*/ 1 w 1645338"/>
                <a:gd name="connsiteY13" fmla="*/ 584186 h 2145756"/>
                <a:gd name="connsiteX14" fmla="*/ 1 w 1645338"/>
                <a:gd name="connsiteY14" fmla="*/ 527049 h 2145756"/>
                <a:gd name="connsiteX15" fmla="*/ 4066 w 1645338"/>
                <a:gd name="connsiteY15" fmla="*/ 527049 h 2145756"/>
                <a:gd name="connsiteX16" fmla="*/ 4250 w 1645338"/>
                <a:gd name="connsiteY16" fmla="*/ 524469 h 2145756"/>
                <a:gd name="connsiteX17" fmla="*/ 823137 w 1645338"/>
                <a:gd name="connsiteY17" fmla="*/ 0 h 2145756"/>
                <a:gd name="connsiteX0" fmla="*/ 806468 w 1645338"/>
                <a:gd name="connsiteY0" fmla="*/ 0 h 2200525"/>
                <a:gd name="connsiteX1" fmla="*/ 1642024 w 1645338"/>
                <a:gd name="connsiteY1" fmla="*/ 579238 h 2200525"/>
                <a:gd name="connsiteX2" fmla="*/ 1645338 w 1645338"/>
                <a:gd name="connsiteY2" fmla="*/ 625809 h 2200525"/>
                <a:gd name="connsiteX3" fmla="*/ 1561604 w 1645338"/>
                <a:gd name="connsiteY3" fmla="*/ 625809 h 2200525"/>
                <a:gd name="connsiteX4" fmla="*/ 1558723 w 1645338"/>
                <a:gd name="connsiteY4" fmla="*/ 585315 h 2200525"/>
                <a:gd name="connsiteX5" fmla="*/ 818373 w 1645338"/>
                <a:gd name="connsiteY5" fmla="*/ 178490 h 2200525"/>
                <a:gd name="connsiteX6" fmla="*/ 87550 w 1645338"/>
                <a:gd name="connsiteY6" fmla="*/ 585315 h 2200525"/>
                <a:gd name="connsiteX7" fmla="*/ 86265 w 1645338"/>
                <a:gd name="connsiteY7" fmla="*/ 603368 h 2200525"/>
                <a:gd name="connsiteX8" fmla="*/ 243427 w 1645338"/>
                <a:gd name="connsiteY8" fmla="*/ 621047 h 2200525"/>
                <a:gd name="connsiteX9" fmla="*/ 229140 w 1645338"/>
                <a:gd name="connsiteY9" fmla="*/ 2200525 h 2200525"/>
                <a:gd name="connsiteX10" fmla="*/ 1 w 1645338"/>
                <a:gd name="connsiteY10" fmla="*/ 2200525 h 2200525"/>
                <a:gd name="connsiteX11" fmla="*/ 1 w 1645338"/>
                <a:gd name="connsiteY11" fmla="*/ 638983 h 2200525"/>
                <a:gd name="connsiteX12" fmla="*/ 0 w 1645338"/>
                <a:gd name="connsiteY12" fmla="*/ 638969 h 2200525"/>
                <a:gd name="connsiteX13" fmla="*/ 1 w 1645338"/>
                <a:gd name="connsiteY13" fmla="*/ 638955 h 2200525"/>
                <a:gd name="connsiteX14" fmla="*/ 1 w 1645338"/>
                <a:gd name="connsiteY14" fmla="*/ 581818 h 2200525"/>
                <a:gd name="connsiteX15" fmla="*/ 4066 w 1645338"/>
                <a:gd name="connsiteY15" fmla="*/ 581818 h 2200525"/>
                <a:gd name="connsiteX16" fmla="*/ 4250 w 1645338"/>
                <a:gd name="connsiteY16" fmla="*/ 579238 h 2200525"/>
                <a:gd name="connsiteX17" fmla="*/ 806468 w 1645338"/>
                <a:gd name="connsiteY17" fmla="*/ 0 h 2200525"/>
                <a:gd name="connsiteX0" fmla="*/ 806468 w 1645338"/>
                <a:gd name="connsiteY0" fmla="*/ 0 h 2200525"/>
                <a:gd name="connsiteX1" fmla="*/ 1642024 w 1645338"/>
                <a:gd name="connsiteY1" fmla="*/ 579238 h 2200525"/>
                <a:gd name="connsiteX2" fmla="*/ 1645338 w 1645338"/>
                <a:gd name="connsiteY2" fmla="*/ 625809 h 2200525"/>
                <a:gd name="connsiteX3" fmla="*/ 1561604 w 1645338"/>
                <a:gd name="connsiteY3" fmla="*/ 625809 h 2200525"/>
                <a:gd name="connsiteX4" fmla="*/ 1472998 w 1645338"/>
                <a:gd name="connsiteY4" fmla="*/ 625796 h 2200525"/>
                <a:gd name="connsiteX5" fmla="*/ 818373 w 1645338"/>
                <a:gd name="connsiteY5" fmla="*/ 178490 h 2200525"/>
                <a:gd name="connsiteX6" fmla="*/ 87550 w 1645338"/>
                <a:gd name="connsiteY6" fmla="*/ 585315 h 2200525"/>
                <a:gd name="connsiteX7" fmla="*/ 86265 w 1645338"/>
                <a:gd name="connsiteY7" fmla="*/ 603368 h 2200525"/>
                <a:gd name="connsiteX8" fmla="*/ 243427 w 1645338"/>
                <a:gd name="connsiteY8" fmla="*/ 621047 h 2200525"/>
                <a:gd name="connsiteX9" fmla="*/ 229140 w 1645338"/>
                <a:gd name="connsiteY9" fmla="*/ 2200525 h 2200525"/>
                <a:gd name="connsiteX10" fmla="*/ 1 w 1645338"/>
                <a:gd name="connsiteY10" fmla="*/ 2200525 h 2200525"/>
                <a:gd name="connsiteX11" fmla="*/ 1 w 1645338"/>
                <a:gd name="connsiteY11" fmla="*/ 638983 h 2200525"/>
                <a:gd name="connsiteX12" fmla="*/ 0 w 1645338"/>
                <a:gd name="connsiteY12" fmla="*/ 638969 h 2200525"/>
                <a:gd name="connsiteX13" fmla="*/ 1 w 1645338"/>
                <a:gd name="connsiteY13" fmla="*/ 638955 h 2200525"/>
                <a:gd name="connsiteX14" fmla="*/ 1 w 1645338"/>
                <a:gd name="connsiteY14" fmla="*/ 581818 h 2200525"/>
                <a:gd name="connsiteX15" fmla="*/ 4066 w 1645338"/>
                <a:gd name="connsiteY15" fmla="*/ 581818 h 2200525"/>
                <a:gd name="connsiteX16" fmla="*/ 4250 w 1645338"/>
                <a:gd name="connsiteY16" fmla="*/ 579238 h 2200525"/>
                <a:gd name="connsiteX17" fmla="*/ 806468 w 1645338"/>
                <a:gd name="connsiteY17" fmla="*/ 0 h 220052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18373 w 1645338"/>
                <a:gd name="connsiteY5" fmla="*/ 121340 h 2143375"/>
                <a:gd name="connsiteX6" fmla="*/ 87550 w 1645338"/>
                <a:gd name="connsiteY6" fmla="*/ 528165 h 2143375"/>
                <a:gd name="connsiteX7" fmla="*/ 86265 w 1645338"/>
                <a:gd name="connsiteY7" fmla="*/ 54621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18373 w 1645338"/>
                <a:gd name="connsiteY5" fmla="*/ 121340 h 2143375"/>
                <a:gd name="connsiteX6" fmla="*/ 87550 w 1645338"/>
                <a:gd name="connsiteY6" fmla="*/ 528165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18373 w 1645338"/>
                <a:gd name="connsiteY5" fmla="*/ 121340 h 2143375"/>
                <a:gd name="connsiteX6" fmla="*/ 249475 w 1645338"/>
                <a:gd name="connsiteY6" fmla="*/ 540071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13610 w 1645338"/>
                <a:gd name="connsiteY5" fmla="*/ 178490 h 2143375"/>
                <a:gd name="connsiteX6" fmla="*/ 249475 w 1645338"/>
                <a:gd name="connsiteY6" fmla="*/ 540071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08848 w 1645338"/>
                <a:gd name="connsiteY5" fmla="*/ 147534 h 2143375"/>
                <a:gd name="connsiteX6" fmla="*/ 249475 w 1645338"/>
                <a:gd name="connsiteY6" fmla="*/ 540071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72998 w 1645338"/>
                <a:gd name="connsiteY4" fmla="*/ 568646 h 2143375"/>
                <a:gd name="connsiteX5" fmla="*/ 808848 w 1645338"/>
                <a:gd name="connsiteY5" fmla="*/ 157059 h 2143375"/>
                <a:gd name="connsiteX6" fmla="*/ 249475 w 1645338"/>
                <a:gd name="connsiteY6" fmla="*/ 540071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06468 w 1645338"/>
                <a:gd name="connsiteY0" fmla="*/ 0 h 2143375"/>
                <a:gd name="connsiteX1" fmla="*/ 1642024 w 1645338"/>
                <a:gd name="connsiteY1" fmla="*/ 522088 h 2143375"/>
                <a:gd name="connsiteX2" fmla="*/ 1645338 w 1645338"/>
                <a:gd name="connsiteY2" fmla="*/ 568659 h 2143375"/>
                <a:gd name="connsiteX3" fmla="*/ 1561604 w 1645338"/>
                <a:gd name="connsiteY3" fmla="*/ 568659 h 2143375"/>
                <a:gd name="connsiteX4" fmla="*/ 1434898 w 1645338"/>
                <a:gd name="connsiteY4" fmla="*/ 571028 h 2143375"/>
                <a:gd name="connsiteX5" fmla="*/ 808848 w 1645338"/>
                <a:gd name="connsiteY5" fmla="*/ 157059 h 2143375"/>
                <a:gd name="connsiteX6" fmla="*/ 249475 w 1645338"/>
                <a:gd name="connsiteY6" fmla="*/ 540071 h 2143375"/>
                <a:gd name="connsiteX7" fmla="*/ 250572 w 1645338"/>
                <a:gd name="connsiteY7" fmla="*/ 565268 h 2143375"/>
                <a:gd name="connsiteX8" fmla="*/ 243427 w 1645338"/>
                <a:gd name="connsiteY8" fmla="*/ 563897 h 2143375"/>
                <a:gd name="connsiteX9" fmla="*/ 229140 w 1645338"/>
                <a:gd name="connsiteY9" fmla="*/ 2143375 h 2143375"/>
                <a:gd name="connsiteX10" fmla="*/ 1 w 1645338"/>
                <a:gd name="connsiteY10" fmla="*/ 2143375 h 2143375"/>
                <a:gd name="connsiteX11" fmla="*/ 1 w 1645338"/>
                <a:gd name="connsiteY11" fmla="*/ 581833 h 2143375"/>
                <a:gd name="connsiteX12" fmla="*/ 0 w 1645338"/>
                <a:gd name="connsiteY12" fmla="*/ 581819 h 2143375"/>
                <a:gd name="connsiteX13" fmla="*/ 1 w 1645338"/>
                <a:gd name="connsiteY13" fmla="*/ 581805 h 2143375"/>
                <a:gd name="connsiteX14" fmla="*/ 1 w 1645338"/>
                <a:gd name="connsiteY14" fmla="*/ 524668 h 2143375"/>
                <a:gd name="connsiteX15" fmla="*/ 4066 w 1645338"/>
                <a:gd name="connsiteY15" fmla="*/ 524668 h 2143375"/>
                <a:gd name="connsiteX16" fmla="*/ 4250 w 1645338"/>
                <a:gd name="connsiteY16" fmla="*/ 522088 h 2143375"/>
                <a:gd name="connsiteX17" fmla="*/ 806468 w 1645338"/>
                <a:gd name="connsiteY17" fmla="*/ 0 h 2143375"/>
                <a:gd name="connsiteX0" fmla="*/ 818375 w 1645338"/>
                <a:gd name="connsiteY0" fmla="*/ 0 h 2219575"/>
                <a:gd name="connsiteX1" fmla="*/ 1642024 w 1645338"/>
                <a:gd name="connsiteY1" fmla="*/ 598288 h 2219575"/>
                <a:gd name="connsiteX2" fmla="*/ 1645338 w 1645338"/>
                <a:gd name="connsiteY2" fmla="*/ 644859 h 2219575"/>
                <a:gd name="connsiteX3" fmla="*/ 1561604 w 1645338"/>
                <a:gd name="connsiteY3" fmla="*/ 644859 h 2219575"/>
                <a:gd name="connsiteX4" fmla="*/ 1434898 w 1645338"/>
                <a:gd name="connsiteY4" fmla="*/ 647228 h 2219575"/>
                <a:gd name="connsiteX5" fmla="*/ 808848 w 1645338"/>
                <a:gd name="connsiteY5" fmla="*/ 233259 h 2219575"/>
                <a:gd name="connsiteX6" fmla="*/ 249475 w 1645338"/>
                <a:gd name="connsiteY6" fmla="*/ 616271 h 2219575"/>
                <a:gd name="connsiteX7" fmla="*/ 250572 w 1645338"/>
                <a:gd name="connsiteY7" fmla="*/ 641468 h 2219575"/>
                <a:gd name="connsiteX8" fmla="*/ 243427 w 1645338"/>
                <a:gd name="connsiteY8" fmla="*/ 640097 h 2219575"/>
                <a:gd name="connsiteX9" fmla="*/ 229140 w 1645338"/>
                <a:gd name="connsiteY9" fmla="*/ 2219575 h 2219575"/>
                <a:gd name="connsiteX10" fmla="*/ 1 w 1645338"/>
                <a:gd name="connsiteY10" fmla="*/ 2219575 h 2219575"/>
                <a:gd name="connsiteX11" fmla="*/ 1 w 1645338"/>
                <a:gd name="connsiteY11" fmla="*/ 658033 h 2219575"/>
                <a:gd name="connsiteX12" fmla="*/ 0 w 1645338"/>
                <a:gd name="connsiteY12" fmla="*/ 658019 h 2219575"/>
                <a:gd name="connsiteX13" fmla="*/ 1 w 1645338"/>
                <a:gd name="connsiteY13" fmla="*/ 658005 h 2219575"/>
                <a:gd name="connsiteX14" fmla="*/ 1 w 1645338"/>
                <a:gd name="connsiteY14" fmla="*/ 600868 h 2219575"/>
                <a:gd name="connsiteX15" fmla="*/ 4066 w 1645338"/>
                <a:gd name="connsiteY15" fmla="*/ 600868 h 2219575"/>
                <a:gd name="connsiteX16" fmla="*/ 4250 w 1645338"/>
                <a:gd name="connsiteY16" fmla="*/ 598288 h 2219575"/>
                <a:gd name="connsiteX17" fmla="*/ 818375 w 1645338"/>
                <a:gd name="connsiteY17" fmla="*/ 0 h 2219575"/>
                <a:gd name="connsiteX0" fmla="*/ 818375 w 1902513"/>
                <a:gd name="connsiteY0" fmla="*/ 0 h 2219575"/>
                <a:gd name="connsiteX1" fmla="*/ 1642024 w 1902513"/>
                <a:gd name="connsiteY1" fmla="*/ 598288 h 2219575"/>
                <a:gd name="connsiteX2" fmla="*/ 1902513 w 1902513"/>
                <a:gd name="connsiteY2" fmla="*/ 647240 h 2219575"/>
                <a:gd name="connsiteX3" fmla="*/ 1561604 w 1902513"/>
                <a:gd name="connsiteY3" fmla="*/ 644859 h 2219575"/>
                <a:gd name="connsiteX4" fmla="*/ 1434898 w 1902513"/>
                <a:gd name="connsiteY4" fmla="*/ 647228 h 2219575"/>
                <a:gd name="connsiteX5" fmla="*/ 808848 w 1902513"/>
                <a:gd name="connsiteY5" fmla="*/ 233259 h 2219575"/>
                <a:gd name="connsiteX6" fmla="*/ 249475 w 1902513"/>
                <a:gd name="connsiteY6" fmla="*/ 616271 h 2219575"/>
                <a:gd name="connsiteX7" fmla="*/ 250572 w 1902513"/>
                <a:gd name="connsiteY7" fmla="*/ 641468 h 2219575"/>
                <a:gd name="connsiteX8" fmla="*/ 243427 w 1902513"/>
                <a:gd name="connsiteY8" fmla="*/ 640097 h 2219575"/>
                <a:gd name="connsiteX9" fmla="*/ 229140 w 1902513"/>
                <a:gd name="connsiteY9" fmla="*/ 2219575 h 2219575"/>
                <a:gd name="connsiteX10" fmla="*/ 1 w 1902513"/>
                <a:gd name="connsiteY10" fmla="*/ 2219575 h 2219575"/>
                <a:gd name="connsiteX11" fmla="*/ 1 w 1902513"/>
                <a:gd name="connsiteY11" fmla="*/ 658033 h 2219575"/>
                <a:gd name="connsiteX12" fmla="*/ 0 w 1902513"/>
                <a:gd name="connsiteY12" fmla="*/ 658019 h 2219575"/>
                <a:gd name="connsiteX13" fmla="*/ 1 w 1902513"/>
                <a:gd name="connsiteY13" fmla="*/ 658005 h 2219575"/>
                <a:gd name="connsiteX14" fmla="*/ 1 w 1902513"/>
                <a:gd name="connsiteY14" fmla="*/ 600868 h 2219575"/>
                <a:gd name="connsiteX15" fmla="*/ 4066 w 1902513"/>
                <a:gd name="connsiteY15" fmla="*/ 600868 h 2219575"/>
                <a:gd name="connsiteX16" fmla="*/ 4250 w 1902513"/>
                <a:gd name="connsiteY16" fmla="*/ 598288 h 2219575"/>
                <a:gd name="connsiteX17" fmla="*/ 818375 w 1902513"/>
                <a:gd name="connsiteY17" fmla="*/ 0 h 2219575"/>
                <a:gd name="connsiteX0" fmla="*/ 818375 w 1902513"/>
                <a:gd name="connsiteY0" fmla="*/ 50 h 2219625"/>
                <a:gd name="connsiteX1" fmla="*/ 1896818 w 1902513"/>
                <a:gd name="connsiteY1" fmla="*/ 572145 h 2219625"/>
                <a:gd name="connsiteX2" fmla="*/ 1902513 w 1902513"/>
                <a:gd name="connsiteY2" fmla="*/ 647290 h 2219625"/>
                <a:gd name="connsiteX3" fmla="*/ 1561604 w 1902513"/>
                <a:gd name="connsiteY3" fmla="*/ 644909 h 2219625"/>
                <a:gd name="connsiteX4" fmla="*/ 1434898 w 1902513"/>
                <a:gd name="connsiteY4" fmla="*/ 647278 h 2219625"/>
                <a:gd name="connsiteX5" fmla="*/ 808848 w 1902513"/>
                <a:gd name="connsiteY5" fmla="*/ 233309 h 2219625"/>
                <a:gd name="connsiteX6" fmla="*/ 249475 w 1902513"/>
                <a:gd name="connsiteY6" fmla="*/ 616321 h 2219625"/>
                <a:gd name="connsiteX7" fmla="*/ 250572 w 1902513"/>
                <a:gd name="connsiteY7" fmla="*/ 641518 h 2219625"/>
                <a:gd name="connsiteX8" fmla="*/ 243427 w 1902513"/>
                <a:gd name="connsiteY8" fmla="*/ 640147 h 2219625"/>
                <a:gd name="connsiteX9" fmla="*/ 229140 w 1902513"/>
                <a:gd name="connsiteY9" fmla="*/ 2219625 h 2219625"/>
                <a:gd name="connsiteX10" fmla="*/ 1 w 1902513"/>
                <a:gd name="connsiteY10" fmla="*/ 2219625 h 2219625"/>
                <a:gd name="connsiteX11" fmla="*/ 1 w 1902513"/>
                <a:gd name="connsiteY11" fmla="*/ 658083 h 2219625"/>
                <a:gd name="connsiteX12" fmla="*/ 0 w 1902513"/>
                <a:gd name="connsiteY12" fmla="*/ 658069 h 2219625"/>
                <a:gd name="connsiteX13" fmla="*/ 1 w 1902513"/>
                <a:gd name="connsiteY13" fmla="*/ 658055 h 2219625"/>
                <a:gd name="connsiteX14" fmla="*/ 1 w 1902513"/>
                <a:gd name="connsiteY14" fmla="*/ 600918 h 2219625"/>
                <a:gd name="connsiteX15" fmla="*/ 4066 w 1902513"/>
                <a:gd name="connsiteY15" fmla="*/ 600918 h 2219625"/>
                <a:gd name="connsiteX16" fmla="*/ 4250 w 1902513"/>
                <a:gd name="connsiteY16" fmla="*/ 598338 h 2219625"/>
                <a:gd name="connsiteX17" fmla="*/ 818375 w 1902513"/>
                <a:gd name="connsiteY17" fmla="*/ 50 h 2219625"/>
                <a:gd name="connsiteX0" fmla="*/ 818375 w 1902513"/>
                <a:gd name="connsiteY0" fmla="*/ 0 h 2219575"/>
                <a:gd name="connsiteX1" fmla="*/ 1902513 w 1902513"/>
                <a:gd name="connsiteY1" fmla="*/ 647240 h 2219575"/>
                <a:gd name="connsiteX2" fmla="*/ 1561604 w 1902513"/>
                <a:gd name="connsiteY2" fmla="*/ 644859 h 2219575"/>
                <a:gd name="connsiteX3" fmla="*/ 1434898 w 1902513"/>
                <a:gd name="connsiteY3" fmla="*/ 647228 h 2219575"/>
                <a:gd name="connsiteX4" fmla="*/ 808848 w 1902513"/>
                <a:gd name="connsiteY4" fmla="*/ 233259 h 2219575"/>
                <a:gd name="connsiteX5" fmla="*/ 249475 w 1902513"/>
                <a:gd name="connsiteY5" fmla="*/ 616271 h 2219575"/>
                <a:gd name="connsiteX6" fmla="*/ 250572 w 1902513"/>
                <a:gd name="connsiteY6" fmla="*/ 641468 h 2219575"/>
                <a:gd name="connsiteX7" fmla="*/ 243427 w 1902513"/>
                <a:gd name="connsiteY7" fmla="*/ 640097 h 2219575"/>
                <a:gd name="connsiteX8" fmla="*/ 229140 w 1902513"/>
                <a:gd name="connsiteY8" fmla="*/ 2219575 h 2219575"/>
                <a:gd name="connsiteX9" fmla="*/ 1 w 1902513"/>
                <a:gd name="connsiteY9" fmla="*/ 2219575 h 2219575"/>
                <a:gd name="connsiteX10" fmla="*/ 1 w 1902513"/>
                <a:gd name="connsiteY10" fmla="*/ 658033 h 2219575"/>
                <a:gd name="connsiteX11" fmla="*/ 0 w 1902513"/>
                <a:gd name="connsiteY11" fmla="*/ 658019 h 2219575"/>
                <a:gd name="connsiteX12" fmla="*/ 1 w 1902513"/>
                <a:gd name="connsiteY12" fmla="*/ 658005 h 2219575"/>
                <a:gd name="connsiteX13" fmla="*/ 1 w 1902513"/>
                <a:gd name="connsiteY13" fmla="*/ 600868 h 2219575"/>
                <a:gd name="connsiteX14" fmla="*/ 4066 w 1902513"/>
                <a:gd name="connsiteY14" fmla="*/ 600868 h 2219575"/>
                <a:gd name="connsiteX15" fmla="*/ 4250 w 1902513"/>
                <a:gd name="connsiteY15" fmla="*/ 598288 h 2219575"/>
                <a:gd name="connsiteX16" fmla="*/ 818375 w 1902513"/>
                <a:gd name="connsiteY16" fmla="*/ 0 h 2219575"/>
                <a:gd name="connsiteX0" fmla="*/ 818375 w 1902513"/>
                <a:gd name="connsiteY0" fmla="*/ 0 h 2219575"/>
                <a:gd name="connsiteX1" fmla="*/ 1902513 w 1902513"/>
                <a:gd name="connsiteY1" fmla="*/ 647240 h 2219575"/>
                <a:gd name="connsiteX2" fmla="*/ 1699717 w 1902513"/>
                <a:gd name="connsiteY2" fmla="*/ 649622 h 2219575"/>
                <a:gd name="connsiteX3" fmla="*/ 1434898 w 1902513"/>
                <a:gd name="connsiteY3" fmla="*/ 647228 h 2219575"/>
                <a:gd name="connsiteX4" fmla="*/ 808848 w 1902513"/>
                <a:gd name="connsiteY4" fmla="*/ 233259 h 2219575"/>
                <a:gd name="connsiteX5" fmla="*/ 249475 w 1902513"/>
                <a:gd name="connsiteY5" fmla="*/ 616271 h 2219575"/>
                <a:gd name="connsiteX6" fmla="*/ 250572 w 1902513"/>
                <a:gd name="connsiteY6" fmla="*/ 641468 h 2219575"/>
                <a:gd name="connsiteX7" fmla="*/ 243427 w 1902513"/>
                <a:gd name="connsiteY7" fmla="*/ 640097 h 2219575"/>
                <a:gd name="connsiteX8" fmla="*/ 229140 w 1902513"/>
                <a:gd name="connsiteY8" fmla="*/ 2219575 h 2219575"/>
                <a:gd name="connsiteX9" fmla="*/ 1 w 1902513"/>
                <a:gd name="connsiteY9" fmla="*/ 2219575 h 2219575"/>
                <a:gd name="connsiteX10" fmla="*/ 1 w 1902513"/>
                <a:gd name="connsiteY10" fmla="*/ 658033 h 2219575"/>
                <a:gd name="connsiteX11" fmla="*/ 0 w 1902513"/>
                <a:gd name="connsiteY11" fmla="*/ 658019 h 2219575"/>
                <a:gd name="connsiteX12" fmla="*/ 1 w 1902513"/>
                <a:gd name="connsiteY12" fmla="*/ 658005 h 2219575"/>
                <a:gd name="connsiteX13" fmla="*/ 1 w 1902513"/>
                <a:gd name="connsiteY13" fmla="*/ 600868 h 2219575"/>
                <a:gd name="connsiteX14" fmla="*/ 4066 w 1902513"/>
                <a:gd name="connsiteY14" fmla="*/ 600868 h 2219575"/>
                <a:gd name="connsiteX15" fmla="*/ 4250 w 1902513"/>
                <a:gd name="connsiteY15" fmla="*/ 598288 h 2219575"/>
                <a:gd name="connsiteX16" fmla="*/ 818375 w 1902513"/>
                <a:gd name="connsiteY16" fmla="*/ 0 h 2219575"/>
                <a:gd name="connsiteX0" fmla="*/ 818375 w 1902513"/>
                <a:gd name="connsiteY0" fmla="*/ 0 h 2219575"/>
                <a:gd name="connsiteX1" fmla="*/ 1902513 w 1902513"/>
                <a:gd name="connsiteY1" fmla="*/ 647240 h 2219575"/>
                <a:gd name="connsiteX2" fmla="*/ 1699717 w 1902513"/>
                <a:gd name="connsiteY2" fmla="*/ 649622 h 2219575"/>
                <a:gd name="connsiteX3" fmla="*/ 1594442 w 1902513"/>
                <a:gd name="connsiteY3" fmla="*/ 644847 h 2219575"/>
                <a:gd name="connsiteX4" fmla="*/ 808848 w 1902513"/>
                <a:gd name="connsiteY4" fmla="*/ 233259 h 2219575"/>
                <a:gd name="connsiteX5" fmla="*/ 249475 w 1902513"/>
                <a:gd name="connsiteY5" fmla="*/ 616271 h 2219575"/>
                <a:gd name="connsiteX6" fmla="*/ 250572 w 1902513"/>
                <a:gd name="connsiteY6" fmla="*/ 641468 h 2219575"/>
                <a:gd name="connsiteX7" fmla="*/ 243427 w 1902513"/>
                <a:gd name="connsiteY7" fmla="*/ 640097 h 2219575"/>
                <a:gd name="connsiteX8" fmla="*/ 229140 w 1902513"/>
                <a:gd name="connsiteY8" fmla="*/ 2219575 h 2219575"/>
                <a:gd name="connsiteX9" fmla="*/ 1 w 1902513"/>
                <a:gd name="connsiteY9" fmla="*/ 2219575 h 2219575"/>
                <a:gd name="connsiteX10" fmla="*/ 1 w 1902513"/>
                <a:gd name="connsiteY10" fmla="*/ 658033 h 2219575"/>
                <a:gd name="connsiteX11" fmla="*/ 0 w 1902513"/>
                <a:gd name="connsiteY11" fmla="*/ 658019 h 2219575"/>
                <a:gd name="connsiteX12" fmla="*/ 1 w 1902513"/>
                <a:gd name="connsiteY12" fmla="*/ 658005 h 2219575"/>
                <a:gd name="connsiteX13" fmla="*/ 1 w 1902513"/>
                <a:gd name="connsiteY13" fmla="*/ 600868 h 2219575"/>
                <a:gd name="connsiteX14" fmla="*/ 4066 w 1902513"/>
                <a:gd name="connsiteY14" fmla="*/ 600868 h 2219575"/>
                <a:gd name="connsiteX15" fmla="*/ 4250 w 1902513"/>
                <a:gd name="connsiteY15" fmla="*/ 598288 h 2219575"/>
                <a:gd name="connsiteX16" fmla="*/ 818375 w 1902513"/>
                <a:gd name="connsiteY16" fmla="*/ 0 h 2219575"/>
                <a:gd name="connsiteX0" fmla="*/ 818375 w 1904378"/>
                <a:gd name="connsiteY0" fmla="*/ 376 h 2219951"/>
                <a:gd name="connsiteX1" fmla="*/ 1732593 w 1904378"/>
                <a:gd name="connsiteY1" fmla="*/ 510759 h 2219951"/>
                <a:gd name="connsiteX2" fmla="*/ 1902513 w 1904378"/>
                <a:gd name="connsiteY2" fmla="*/ 647616 h 2219951"/>
                <a:gd name="connsiteX3" fmla="*/ 1699717 w 1904378"/>
                <a:gd name="connsiteY3" fmla="*/ 649998 h 2219951"/>
                <a:gd name="connsiteX4" fmla="*/ 1594442 w 1904378"/>
                <a:gd name="connsiteY4" fmla="*/ 645223 h 2219951"/>
                <a:gd name="connsiteX5" fmla="*/ 808848 w 1904378"/>
                <a:gd name="connsiteY5" fmla="*/ 233635 h 2219951"/>
                <a:gd name="connsiteX6" fmla="*/ 249475 w 1904378"/>
                <a:gd name="connsiteY6" fmla="*/ 616647 h 2219951"/>
                <a:gd name="connsiteX7" fmla="*/ 250572 w 1904378"/>
                <a:gd name="connsiteY7" fmla="*/ 641844 h 2219951"/>
                <a:gd name="connsiteX8" fmla="*/ 243427 w 1904378"/>
                <a:gd name="connsiteY8" fmla="*/ 640473 h 2219951"/>
                <a:gd name="connsiteX9" fmla="*/ 229140 w 1904378"/>
                <a:gd name="connsiteY9" fmla="*/ 2219951 h 2219951"/>
                <a:gd name="connsiteX10" fmla="*/ 1 w 1904378"/>
                <a:gd name="connsiteY10" fmla="*/ 2219951 h 2219951"/>
                <a:gd name="connsiteX11" fmla="*/ 1 w 1904378"/>
                <a:gd name="connsiteY11" fmla="*/ 658409 h 2219951"/>
                <a:gd name="connsiteX12" fmla="*/ 0 w 1904378"/>
                <a:gd name="connsiteY12" fmla="*/ 658395 h 2219951"/>
                <a:gd name="connsiteX13" fmla="*/ 1 w 1904378"/>
                <a:gd name="connsiteY13" fmla="*/ 658381 h 2219951"/>
                <a:gd name="connsiteX14" fmla="*/ 1 w 1904378"/>
                <a:gd name="connsiteY14" fmla="*/ 601244 h 2219951"/>
                <a:gd name="connsiteX15" fmla="*/ 4066 w 1904378"/>
                <a:gd name="connsiteY15" fmla="*/ 601244 h 2219951"/>
                <a:gd name="connsiteX16" fmla="*/ 4250 w 1904378"/>
                <a:gd name="connsiteY16" fmla="*/ 598664 h 2219951"/>
                <a:gd name="connsiteX17" fmla="*/ 818375 w 1904378"/>
                <a:gd name="connsiteY17" fmla="*/ 376 h 2219951"/>
                <a:gd name="connsiteX0" fmla="*/ 818375 w 1902590"/>
                <a:gd name="connsiteY0" fmla="*/ 16892 h 2236467"/>
                <a:gd name="connsiteX1" fmla="*/ 1442081 w 1902590"/>
                <a:gd name="connsiteY1" fmla="*/ 208188 h 2236467"/>
                <a:gd name="connsiteX2" fmla="*/ 1902513 w 1902590"/>
                <a:gd name="connsiteY2" fmla="*/ 664132 h 2236467"/>
                <a:gd name="connsiteX3" fmla="*/ 1699717 w 1902590"/>
                <a:gd name="connsiteY3" fmla="*/ 666514 h 2236467"/>
                <a:gd name="connsiteX4" fmla="*/ 1594442 w 1902590"/>
                <a:gd name="connsiteY4" fmla="*/ 661739 h 2236467"/>
                <a:gd name="connsiteX5" fmla="*/ 808848 w 1902590"/>
                <a:gd name="connsiteY5" fmla="*/ 250151 h 2236467"/>
                <a:gd name="connsiteX6" fmla="*/ 249475 w 1902590"/>
                <a:gd name="connsiteY6" fmla="*/ 633163 h 2236467"/>
                <a:gd name="connsiteX7" fmla="*/ 250572 w 1902590"/>
                <a:gd name="connsiteY7" fmla="*/ 658360 h 2236467"/>
                <a:gd name="connsiteX8" fmla="*/ 243427 w 1902590"/>
                <a:gd name="connsiteY8" fmla="*/ 656989 h 2236467"/>
                <a:gd name="connsiteX9" fmla="*/ 229140 w 1902590"/>
                <a:gd name="connsiteY9" fmla="*/ 2236467 h 2236467"/>
                <a:gd name="connsiteX10" fmla="*/ 1 w 1902590"/>
                <a:gd name="connsiteY10" fmla="*/ 2236467 h 2236467"/>
                <a:gd name="connsiteX11" fmla="*/ 1 w 1902590"/>
                <a:gd name="connsiteY11" fmla="*/ 674925 h 2236467"/>
                <a:gd name="connsiteX12" fmla="*/ 0 w 1902590"/>
                <a:gd name="connsiteY12" fmla="*/ 674911 h 2236467"/>
                <a:gd name="connsiteX13" fmla="*/ 1 w 1902590"/>
                <a:gd name="connsiteY13" fmla="*/ 674897 h 2236467"/>
                <a:gd name="connsiteX14" fmla="*/ 1 w 1902590"/>
                <a:gd name="connsiteY14" fmla="*/ 617760 h 2236467"/>
                <a:gd name="connsiteX15" fmla="*/ 4066 w 1902590"/>
                <a:gd name="connsiteY15" fmla="*/ 617760 h 2236467"/>
                <a:gd name="connsiteX16" fmla="*/ 4250 w 1902590"/>
                <a:gd name="connsiteY16" fmla="*/ 615180 h 2236467"/>
                <a:gd name="connsiteX17" fmla="*/ 818375 w 1902590"/>
                <a:gd name="connsiteY17" fmla="*/ 16892 h 2236467"/>
                <a:gd name="connsiteX0" fmla="*/ 818375 w 1902589"/>
                <a:gd name="connsiteY0" fmla="*/ 16892 h 2236467"/>
                <a:gd name="connsiteX1" fmla="*/ 1442081 w 1902589"/>
                <a:gd name="connsiteY1" fmla="*/ 208188 h 2236467"/>
                <a:gd name="connsiteX2" fmla="*/ 1902513 w 1902589"/>
                <a:gd name="connsiteY2" fmla="*/ 664132 h 2236467"/>
                <a:gd name="connsiteX3" fmla="*/ 1699717 w 1902589"/>
                <a:gd name="connsiteY3" fmla="*/ 666514 h 2236467"/>
                <a:gd name="connsiteX4" fmla="*/ 1594442 w 1902589"/>
                <a:gd name="connsiteY4" fmla="*/ 661739 h 2236467"/>
                <a:gd name="connsiteX5" fmla="*/ 808848 w 1902589"/>
                <a:gd name="connsiteY5" fmla="*/ 250151 h 2236467"/>
                <a:gd name="connsiteX6" fmla="*/ 249475 w 1902589"/>
                <a:gd name="connsiteY6" fmla="*/ 633163 h 2236467"/>
                <a:gd name="connsiteX7" fmla="*/ 250572 w 1902589"/>
                <a:gd name="connsiteY7" fmla="*/ 658360 h 2236467"/>
                <a:gd name="connsiteX8" fmla="*/ 243427 w 1902589"/>
                <a:gd name="connsiteY8" fmla="*/ 656989 h 2236467"/>
                <a:gd name="connsiteX9" fmla="*/ 229140 w 1902589"/>
                <a:gd name="connsiteY9" fmla="*/ 2236467 h 2236467"/>
                <a:gd name="connsiteX10" fmla="*/ 1 w 1902589"/>
                <a:gd name="connsiteY10" fmla="*/ 2236467 h 2236467"/>
                <a:gd name="connsiteX11" fmla="*/ 1 w 1902589"/>
                <a:gd name="connsiteY11" fmla="*/ 674925 h 2236467"/>
                <a:gd name="connsiteX12" fmla="*/ 0 w 1902589"/>
                <a:gd name="connsiteY12" fmla="*/ 674911 h 2236467"/>
                <a:gd name="connsiteX13" fmla="*/ 1 w 1902589"/>
                <a:gd name="connsiteY13" fmla="*/ 674897 h 2236467"/>
                <a:gd name="connsiteX14" fmla="*/ 1 w 1902589"/>
                <a:gd name="connsiteY14" fmla="*/ 617760 h 2236467"/>
                <a:gd name="connsiteX15" fmla="*/ 4066 w 1902589"/>
                <a:gd name="connsiteY15" fmla="*/ 617760 h 2236467"/>
                <a:gd name="connsiteX16" fmla="*/ 4250 w 1902589"/>
                <a:gd name="connsiteY16" fmla="*/ 615180 h 2236467"/>
                <a:gd name="connsiteX17" fmla="*/ 818375 w 1902589"/>
                <a:gd name="connsiteY17" fmla="*/ 16892 h 2236467"/>
                <a:gd name="connsiteX0" fmla="*/ 818375 w 1902589"/>
                <a:gd name="connsiteY0" fmla="*/ 17070 h 2236645"/>
                <a:gd name="connsiteX1" fmla="*/ 1442081 w 1902589"/>
                <a:gd name="connsiteY1" fmla="*/ 208366 h 2236645"/>
                <a:gd name="connsiteX2" fmla="*/ 1902513 w 1902589"/>
                <a:gd name="connsiteY2" fmla="*/ 664310 h 2236645"/>
                <a:gd name="connsiteX3" fmla="*/ 1699717 w 1902589"/>
                <a:gd name="connsiteY3" fmla="*/ 666692 h 2236645"/>
                <a:gd name="connsiteX4" fmla="*/ 1594442 w 1902589"/>
                <a:gd name="connsiteY4" fmla="*/ 661917 h 2236645"/>
                <a:gd name="connsiteX5" fmla="*/ 808848 w 1902589"/>
                <a:gd name="connsiteY5" fmla="*/ 250329 h 2236645"/>
                <a:gd name="connsiteX6" fmla="*/ 249475 w 1902589"/>
                <a:gd name="connsiteY6" fmla="*/ 633341 h 2236645"/>
                <a:gd name="connsiteX7" fmla="*/ 250572 w 1902589"/>
                <a:gd name="connsiteY7" fmla="*/ 658538 h 2236645"/>
                <a:gd name="connsiteX8" fmla="*/ 243427 w 1902589"/>
                <a:gd name="connsiteY8" fmla="*/ 657167 h 2236645"/>
                <a:gd name="connsiteX9" fmla="*/ 229140 w 1902589"/>
                <a:gd name="connsiteY9" fmla="*/ 2236645 h 2236645"/>
                <a:gd name="connsiteX10" fmla="*/ 1 w 1902589"/>
                <a:gd name="connsiteY10" fmla="*/ 2236645 h 2236645"/>
                <a:gd name="connsiteX11" fmla="*/ 1 w 1902589"/>
                <a:gd name="connsiteY11" fmla="*/ 675103 h 2236645"/>
                <a:gd name="connsiteX12" fmla="*/ 0 w 1902589"/>
                <a:gd name="connsiteY12" fmla="*/ 675089 h 2236645"/>
                <a:gd name="connsiteX13" fmla="*/ 1 w 1902589"/>
                <a:gd name="connsiteY13" fmla="*/ 675075 h 2236645"/>
                <a:gd name="connsiteX14" fmla="*/ 1 w 1902589"/>
                <a:gd name="connsiteY14" fmla="*/ 617938 h 2236645"/>
                <a:gd name="connsiteX15" fmla="*/ 4066 w 1902589"/>
                <a:gd name="connsiteY15" fmla="*/ 617938 h 2236645"/>
                <a:gd name="connsiteX16" fmla="*/ 4250 w 1902589"/>
                <a:gd name="connsiteY16" fmla="*/ 615358 h 2236645"/>
                <a:gd name="connsiteX17" fmla="*/ 818375 w 1902589"/>
                <a:gd name="connsiteY17" fmla="*/ 17070 h 2236645"/>
                <a:gd name="connsiteX0" fmla="*/ 818375 w 1902589"/>
                <a:gd name="connsiteY0" fmla="*/ 17070 h 2236645"/>
                <a:gd name="connsiteX1" fmla="*/ 1442081 w 1902589"/>
                <a:gd name="connsiteY1" fmla="*/ 208366 h 2236645"/>
                <a:gd name="connsiteX2" fmla="*/ 1902513 w 1902589"/>
                <a:gd name="connsiteY2" fmla="*/ 664310 h 2236645"/>
                <a:gd name="connsiteX3" fmla="*/ 1699717 w 1902589"/>
                <a:gd name="connsiteY3" fmla="*/ 666692 h 2236645"/>
                <a:gd name="connsiteX4" fmla="*/ 1594442 w 1902589"/>
                <a:gd name="connsiteY4" fmla="*/ 661917 h 2236645"/>
                <a:gd name="connsiteX5" fmla="*/ 808848 w 1902589"/>
                <a:gd name="connsiteY5" fmla="*/ 250329 h 2236645"/>
                <a:gd name="connsiteX6" fmla="*/ 249475 w 1902589"/>
                <a:gd name="connsiteY6" fmla="*/ 633341 h 2236645"/>
                <a:gd name="connsiteX7" fmla="*/ 250572 w 1902589"/>
                <a:gd name="connsiteY7" fmla="*/ 658538 h 2236645"/>
                <a:gd name="connsiteX8" fmla="*/ 243427 w 1902589"/>
                <a:gd name="connsiteY8" fmla="*/ 657167 h 2236645"/>
                <a:gd name="connsiteX9" fmla="*/ 229140 w 1902589"/>
                <a:gd name="connsiteY9" fmla="*/ 2236645 h 2236645"/>
                <a:gd name="connsiteX10" fmla="*/ 1 w 1902589"/>
                <a:gd name="connsiteY10" fmla="*/ 2236645 h 2236645"/>
                <a:gd name="connsiteX11" fmla="*/ 1 w 1902589"/>
                <a:gd name="connsiteY11" fmla="*/ 675103 h 2236645"/>
                <a:gd name="connsiteX12" fmla="*/ 0 w 1902589"/>
                <a:gd name="connsiteY12" fmla="*/ 675089 h 2236645"/>
                <a:gd name="connsiteX13" fmla="*/ 1 w 1902589"/>
                <a:gd name="connsiteY13" fmla="*/ 675075 h 2236645"/>
                <a:gd name="connsiteX14" fmla="*/ 1 w 1902589"/>
                <a:gd name="connsiteY14" fmla="*/ 617938 h 2236645"/>
                <a:gd name="connsiteX15" fmla="*/ 4066 w 1902589"/>
                <a:gd name="connsiteY15" fmla="*/ 617938 h 2236645"/>
                <a:gd name="connsiteX16" fmla="*/ 4250 w 1902589"/>
                <a:gd name="connsiteY16" fmla="*/ 615358 h 2236645"/>
                <a:gd name="connsiteX17" fmla="*/ 818375 w 1902589"/>
                <a:gd name="connsiteY17" fmla="*/ 17070 h 2236645"/>
                <a:gd name="connsiteX0" fmla="*/ 818375 w 1902589"/>
                <a:gd name="connsiteY0" fmla="*/ 4 h 2219579"/>
                <a:gd name="connsiteX1" fmla="*/ 1442081 w 1902589"/>
                <a:gd name="connsiteY1" fmla="*/ 191300 h 2219579"/>
                <a:gd name="connsiteX2" fmla="*/ 1902513 w 1902589"/>
                <a:gd name="connsiteY2" fmla="*/ 647244 h 2219579"/>
                <a:gd name="connsiteX3" fmla="*/ 1699717 w 1902589"/>
                <a:gd name="connsiteY3" fmla="*/ 649626 h 2219579"/>
                <a:gd name="connsiteX4" fmla="*/ 1594442 w 1902589"/>
                <a:gd name="connsiteY4" fmla="*/ 644851 h 2219579"/>
                <a:gd name="connsiteX5" fmla="*/ 808848 w 1902589"/>
                <a:gd name="connsiteY5" fmla="*/ 233263 h 2219579"/>
                <a:gd name="connsiteX6" fmla="*/ 249475 w 1902589"/>
                <a:gd name="connsiteY6" fmla="*/ 616275 h 2219579"/>
                <a:gd name="connsiteX7" fmla="*/ 250572 w 1902589"/>
                <a:gd name="connsiteY7" fmla="*/ 641472 h 2219579"/>
                <a:gd name="connsiteX8" fmla="*/ 243427 w 1902589"/>
                <a:gd name="connsiteY8" fmla="*/ 640101 h 2219579"/>
                <a:gd name="connsiteX9" fmla="*/ 229140 w 1902589"/>
                <a:gd name="connsiteY9" fmla="*/ 2219579 h 2219579"/>
                <a:gd name="connsiteX10" fmla="*/ 1 w 1902589"/>
                <a:gd name="connsiteY10" fmla="*/ 2219579 h 2219579"/>
                <a:gd name="connsiteX11" fmla="*/ 1 w 1902589"/>
                <a:gd name="connsiteY11" fmla="*/ 658037 h 2219579"/>
                <a:gd name="connsiteX12" fmla="*/ 0 w 1902589"/>
                <a:gd name="connsiteY12" fmla="*/ 658023 h 2219579"/>
                <a:gd name="connsiteX13" fmla="*/ 1 w 1902589"/>
                <a:gd name="connsiteY13" fmla="*/ 658009 h 2219579"/>
                <a:gd name="connsiteX14" fmla="*/ 1 w 1902589"/>
                <a:gd name="connsiteY14" fmla="*/ 600872 h 2219579"/>
                <a:gd name="connsiteX15" fmla="*/ 4066 w 1902589"/>
                <a:gd name="connsiteY15" fmla="*/ 600872 h 2219579"/>
                <a:gd name="connsiteX16" fmla="*/ 4250 w 1902589"/>
                <a:gd name="connsiteY16" fmla="*/ 598292 h 2219579"/>
                <a:gd name="connsiteX17" fmla="*/ 818375 w 1902589"/>
                <a:gd name="connsiteY17" fmla="*/ 4 h 2219579"/>
                <a:gd name="connsiteX0" fmla="*/ 818375 w 1785958"/>
                <a:gd name="connsiteY0" fmla="*/ 4 h 2219579"/>
                <a:gd name="connsiteX1" fmla="*/ 1442081 w 1785958"/>
                <a:gd name="connsiteY1" fmla="*/ 191300 h 2219579"/>
                <a:gd name="connsiteX2" fmla="*/ 1785832 w 1785958"/>
                <a:gd name="connsiteY2" fmla="*/ 652006 h 2219579"/>
                <a:gd name="connsiteX3" fmla="*/ 1699717 w 1785958"/>
                <a:gd name="connsiteY3" fmla="*/ 649626 h 2219579"/>
                <a:gd name="connsiteX4" fmla="*/ 1594442 w 1785958"/>
                <a:gd name="connsiteY4" fmla="*/ 644851 h 2219579"/>
                <a:gd name="connsiteX5" fmla="*/ 808848 w 1785958"/>
                <a:gd name="connsiteY5" fmla="*/ 233263 h 2219579"/>
                <a:gd name="connsiteX6" fmla="*/ 249475 w 1785958"/>
                <a:gd name="connsiteY6" fmla="*/ 616275 h 2219579"/>
                <a:gd name="connsiteX7" fmla="*/ 250572 w 1785958"/>
                <a:gd name="connsiteY7" fmla="*/ 641472 h 2219579"/>
                <a:gd name="connsiteX8" fmla="*/ 243427 w 1785958"/>
                <a:gd name="connsiteY8" fmla="*/ 640101 h 2219579"/>
                <a:gd name="connsiteX9" fmla="*/ 229140 w 1785958"/>
                <a:gd name="connsiteY9" fmla="*/ 2219579 h 2219579"/>
                <a:gd name="connsiteX10" fmla="*/ 1 w 1785958"/>
                <a:gd name="connsiteY10" fmla="*/ 2219579 h 2219579"/>
                <a:gd name="connsiteX11" fmla="*/ 1 w 1785958"/>
                <a:gd name="connsiteY11" fmla="*/ 658037 h 2219579"/>
                <a:gd name="connsiteX12" fmla="*/ 0 w 1785958"/>
                <a:gd name="connsiteY12" fmla="*/ 658023 h 2219579"/>
                <a:gd name="connsiteX13" fmla="*/ 1 w 1785958"/>
                <a:gd name="connsiteY13" fmla="*/ 658009 h 2219579"/>
                <a:gd name="connsiteX14" fmla="*/ 1 w 1785958"/>
                <a:gd name="connsiteY14" fmla="*/ 600872 h 2219579"/>
                <a:gd name="connsiteX15" fmla="*/ 4066 w 1785958"/>
                <a:gd name="connsiteY15" fmla="*/ 600872 h 2219579"/>
                <a:gd name="connsiteX16" fmla="*/ 4250 w 1785958"/>
                <a:gd name="connsiteY16" fmla="*/ 598292 h 2219579"/>
                <a:gd name="connsiteX17" fmla="*/ 818375 w 1785958"/>
                <a:gd name="connsiteY17" fmla="*/ 4 h 2219579"/>
                <a:gd name="connsiteX0" fmla="*/ 818375 w 1785958"/>
                <a:gd name="connsiteY0" fmla="*/ 4 h 2219579"/>
                <a:gd name="connsiteX1" fmla="*/ 1442081 w 1785958"/>
                <a:gd name="connsiteY1" fmla="*/ 191300 h 2219579"/>
                <a:gd name="connsiteX2" fmla="*/ 1785832 w 1785958"/>
                <a:gd name="connsiteY2" fmla="*/ 652006 h 2219579"/>
                <a:gd name="connsiteX3" fmla="*/ 1699717 w 1785958"/>
                <a:gd name="connsiteY3" fmla="*/ 649626 h 2219579"/>
                <a:gd name="connsiteX4" fmla="*/ 1594442 w 1785958"/>
                <a:gd name="connsiteY4" fmla="*/ 644851 h 2219579"/>
                <a:gd name="connsiteX5" fmla="*/ 808848 w 1785958"/>
                <a:gd name="connsiteY5" fmla="*/ 233263 h 2219579"/>
                <a:gd name="connsiteX6" fmla="*/ 249475 w 1785958"/>
                <a:gd name="connsiteY6" fmla="*/ 616275 h 2219579"/>
                <a:gd name="connsiteX7" fmla="*/ 250572 w 1785958"/>
                <a:gd name="connsiteY7" fmla="*/ 641472 h 2219579"/>
                <a:gd name="connsiteX8" fmla="*/ 243427 w 1785958"/>
                <a:gd name="connsiteY8" fmla="*/ 640101 h 2219579"/>
                <a:gd name="connsiteX9" fmla="*/ 229140 w 1785958"/>
                <a:gd name="connsiteY9" fmla="*/ 2219579 h 2219579"/>
                <a:gd name="connsiteX10" fmla="*/ 1 w 1785958"/>
                <a:gd name="connsiteY10" fmla="*/ 2219579 h 2219579"/>
                <a:gd name="connsiteX11" fmla="*/ 1 w 1785958"/>
                <a:gd name="connsiteY11" fmla="*/ 658037 h 2219579"/>
                <a:gd name="connsiteX12" fmla="*/ 0 w 1785958"/>
                <a:gd name="connsiteY12" fmla="*/ 658023 h 2219579"/>
                <a:gd name="connsiteX13" fmla="*/ 1 w 1785958"/>
                <a:gd name="connsiteY13" fmla="*/ 658009 h 2219579"/>
                <a:gd name="connsiteX14" fmla="*/ 1 w 1785958"/>
                <a:gd name="connsiteY14" fmla="*/ 600872 h 2219579"/>
                <a:gd name="connsiteX15" fmla="*/ 4066 w 1785958"/>
                <a:gd name="connsiteY15" fmla="*/ 600872 h 2219579"/>
                <a:gd name="connsiteX16" fmla="*/ 4250 w 1785958"/>
                <a:gd name="connsiteY16" fmla="*/ 598292 h 2219579"/>
                <a:gd name="connsiteX17" fmla="*/ 818375 w 1785958"/>
                <a:gd name="connsiteY17" fmla="*/ 4 h 2219579"/>
                <a:gd name="connsiteX0" fmla="*/ 823137 w 1785948"/>
                <a:gd name="connsiteY0" fmla="*/ 4 h 2205292"/>
                <a:gd name="connsiteX1" fmla="*/ 1442081 w 1785948"/>
                <a:gd name="connsiteY1" fmla="*/ 177013 h 2205292"/>
                <a:gd name="connsiteX2" fmla="*/ 1785832 w 1785948"/>
                <a:gd name="connsiteY2" fmla="*/ 637719 h 2205292"/>
                <a:gd name="connsiteX3" fmla="*/ 1699717 w 1785948"/>
                <a:gd name="connsiteY3" fmla="*/ 635339 h 2205292"/>
                <a:gd name="connsiteX4" fmla="*/ 1594442 w 1785948"/>
                <a:gd name="connsiteY4" fmla="*/ 630564 h 2205292"/>
                <a:gd name="connsiteX5" fmla="*/ 808848 w 1785948"/>
                <a:gd name="connsiteY5" fmla="*/ 218976 h 2205292"/>
                <a:gd name="connsiteX6" fmla="*/ 249475 w 1785948"/>
                <a:gd name="connsiteY6" fmla="*/ 601988 h 2205292"/>
                <a:gd name="connsiteX7" fmla="*/ 250572 w 1785948"/>
                <a:gd name="connsiteY7" fmla="*/ 627185 h 2205292"/>
                <a:gd name="connsiteX8" fmla="*/ 243427 w 1785948"/>
                <a:gd name="connsiteY8" fmla="*/ 625814 h 2205292"/>
                <a:gd name="connsiteX9" fmla="*/ 229140 w 1785948"/>
                <a:gd name="connsiteY9" fmla="*/ 2205292 h 2205292"/>
                <a:gd name="connsiteX10" fmla="*/ 1 w 1785948"/>
                <a:gd name="connsiteY10" fmla="*/ 2205292 h 2205292"/>
                <a:gd name="connsiteX11" fmla="*/ 1 w 1785948"/>
                <a:gd name="connsiteY11" fmla="*/ 643750 h 2205292"/>
                <a:gd name="connsiteX12" fmla="*/ 0 w 1785948"/>
                <a:gd name="connsiteY12" fmla="*/ 643736 h 2205292"/>
                <a:gd name="connsiteX13" fmla="*/ 1 w 1785948"/>
                <a:gd name="connsiteY13" fmla="*/ 643722 h 2205292"/>
                <a:gd name="connsiteX14" fmla="*/ 1 w 1785948"/>
                <a:gd name="connsiteY14" fmla="*/ 586585 h 2205292"/>
                <a:gd name="connsiteX15" fmla="*/ 4066 w 1785948"/>
                <a:gd name="connsiteY15" fmla="*/ 586585 h 2205292"/>
                <a:gd name="connsiteX16" fmla="*/ 4250 w 1785948"/>
                <a:gd name="connsiteY16" fmla="*/ 584005 h 2205292"/>
                <a:gd name="connsiteX17" fmla="*/ 823137 w 1785948"/>
                <a:gd name="connsiteY17" fmla="*/ 4 h 2205292"/>
                <a:gd name="connsiteX0" fmla="*/ 823137 w 1785948"/>
                <a:gd name="connsiteY0" fmla="*/ 25 h 2205313"/>
                <a:gd name="connsiteX1" fmla="*/ 1442081 w 1785948"/>
                <a:gd name="connsiteY1" fmla="*/ 177034 h 2205313"/>
                <a:gd name="connsiteX2" fmla="*/ 1785832 w 1785948"/>
                <a:gd name="connsiteY2" fmla="*/ 637740 h 2205313"/>
                <a:gd name="connsiteX3" fmla="*/ 1699717 w 1785948"/>
                <a:gd name="connsiteY3" fmla="*/ 635360 h 2205313"/>
                <a:gd name="connsiteX4" fmla="*/ 1594442 w 1785948"/>
                <a:gd name="connsiteY4" fmla="*/ 630585 h 2205313"/>
                <a:gd name="connsiteX5" fmla="*/ 808848 w 1785948"/>
                <a:gd name="connsiteY5" fmla="*/ 218997 h 2205313"/>
                <a:gd name="connsiteX6" fmla="*/ 249475 w 1785948"/>
                <a:gd name="connsiteY6" fmla="*/ 602009 h 2205313"/>
                <a:gd name="connsiteX7" fmla="*/ 250572 w 1785948"/>
                <a:gd name="connsiteY7" fmla="*/ 627206 h 2205313"/>
                <a:gd name="connsiteX8" fmla="*/ 243427 w 1785948"/>
                <a:gd name="connsiteY8" fmla="*/ 625835 h 2205313"/>
                <a:gd name="connsiteX9" fmla="*/ 229140 w 1785948"/>
                <a:gd name="connsiteY9" fmla="*/ 2205313 h 2205313"/>
                <a:gd name="connsiteX10" fmla="*/ 1 w 1785948"/>
                <a:gd name="connsiteY10" fmla="*/ 2205313 h 2205313"/>
                <a:gd name="connsiteX11" fmla="*/ 1 w 1785948"/>
                <a:gd name="connsiteY11" fmla="*/ 643771 h 2205313"/>
                <a:gd name="connsiteX12" fmla="*/ 0 w 1785948"/>
                <a:gd name="connsiteY12" fmla="*/ 643757 h 2205313"/>
                <a:gd name="connsiteX13" fmla="*/ 1 w 1785948"/>
                <a:gd name="connsiteY13" fmla="*/ 643743 h 2205313"/>
                <a:gd name="connsiteX14" fmla="*/ 1 w 1785948"/>
                <a:gd name="connsiteY14" fmla="*/ 586606 h 2205313"/>
                <a:gd name="connsiteX15" fmla="*/ 4066 w 1785948"/>
                <a:gd name="connsiteY15" fmla="*/ 586606 h 2205313"/>
                <a:gd name="connsiteX16" fmla="*/ 4250 w 1785948"/>
                <a:gd name="connsiteY16" fmla="*/ 584026 h 2205313"/>
                <a:gd name="connsiteX17" fmla="*/ 282412 w 1785948"/>
                <a:gd name="connsiteY17" fmla="*/ 167507 h 2205313"/>
                <a:gd name="connsiteX18" fmla="*/ 823137 w 1785948"/>
                <a:gd name="connsiteY18" fmla="*/ 25 h 2205313"/>
                <a:gd name="connsiteX0" fmla="*/ 823137 w 1785948"/>
                <a:gd name="connsiteY0" fmla="*/ 25 h 2205313"/>
                <a:gd name="connsiteX1" fmla="*/ 1442081 w 1785948"/>
                <a:gd name="connsiteY1" fmla="*/ 177034 h 2205313"/>
                <a:gd name="connsiteX2" fmla="*/ 1785832 w 1785948"/>
                <a:gd name="connsiteY2" fmla="*/ 637740 h 2205313"/>
                <a:gd name="connsiteX3" fmla="*/ 1699717 w 1785948"/>
                <a:gd name="connsiteY3" fmla="*/ 635360 h 2205313"/>
                <a:gd name="connsiteX4" fmla="*/ 1594442 w 1785948"/>
                <a:gd name="connsiteY4" fmla="*/ 630585 h 2205313"/>
                <a:gd name="connsiteX5" fmla="*/ 808848 w 1785948"/>
                <a:gd name="connsiteY5" fmla="*/ 218997 h 2205313"/>
                <a:gd name="connsiteX6" fmla="*/ 249475 w 1785948"/>
                <a:gd name="connsiteY6" fmla="*/ 602009 h 2205313"/>
                <a:gd name="connsiteX7" fmla="*/ 250572 w 1785948"/>
                <a:gd name="connsiteY7" fmla="*/ 627206 h 2205313"/>
                <a:gd name="connsiteX8" fmla="*/ 243427 w 1785948"/>
                <a:gd name="connsiteY8" fmla="*/ 625835 h 2205313"/>
                <a:gd name="connsiteX9" fmla="*/ 229140 w 1785948"/>
                <a:gd name="connsiteY9" fmla="*/ 2205313 h 2205313"/>
                <a:gd name="connsiteX10" fmla="*/ 1 w 1785948"/>
                <a:gd name="connsiteY10" fmla="*/ 2205313 h 2205313"/>
                <a:gd name="connsiteX11" fmla="*/ 1 w 1785948"/>
                <a:gd name="connsiteY11" fmla="*/ 643771 h 2205313"/>
                <a:gd name="connsiteX12" fmla="*/ 0 w 1785948"/>
                <a:gd name="connsiteY12" fmla="*/ 643757 h 2205313"/>
                <a:gd name="connsiteX13" fmla="*/ 1 w 1785948"/>
                <a:gd name="connsiteY13" fmla="*/ 643743 h 2205313"/>
                <a:gd name="connsiteX14" fmla="*/ 1 w 1785948"/>
                <a:gd name="connsiteY14" fmla="*/ 586606 h 2205313"/>
                <a:gd name="connsiteX15" fmla="*/ 4066 w 1785948"/>
                <a:gd name="connsiteY15" fmla="*/ 586606 h 2205313"/>
                <a:gd name="connsiteX16" fmla="*/ 4250 w 1785948"/>
                <a:gd name="connsiteY16" fmla="*/ 584026 h 2205313"/>
                <a:gd name="connsiteX17" fmla="*/ 60956 w 1785948"/>
                <a:gd name="connsiteY17" fmla="*/ 408014 h 2205313"/>
                <a:gd name="connsiteX18" fmla="*/ 282412 w 1785948"/>
                <a:gd name="connsiteY18" fmla="*/ 167507 h 2205313"/>
                <a:gd name="connsiteX19" fmla="*/ 823137 w 1785948"/>
                <a:gd name="connsiteY19" fmla="*/ 25 h 2205313"/>
                <a:gd name="connsiteX0" fmla="*/ 823137 w 1785983"/>
                <a:gd name="connsiteY0" fmla="*/ 155 h 2205443"/>
                <a:gd name="connsiteX1" fmla="*/ 1487325 w 1785983"/>
                <a:gd name="connsiteY1" fmla="*/ 148589 h 2205443"/>
                <a:gd name="connsiteX2" fmla="*/ 1785832 w 1785983"/>
                <a:gd name="connsiteY2" fmla="*/ 637870 h 2205443"/>
                <a:gd name="connsiteX3" fmla="*/ 1699717 w 1785983"/>
                <a:gd name="connsiteY3" fmla="*/ 635490 h 2205443"/>
                <a:gd name="connsiteX4" fmla="*/ 1594442 w 1785983"/>
                <a:gd name="connsiteY4" fmla="*/ 630715 h 2205443"/>
                <a:gd name="connsiteX5" fmla="*/ 808848 w 1785983"/>
                <a:gd name="connsiteY5" fmla="*/ 219127 h 2205443"/>
                <a:gd name="connsiteX6" fmla="*/ 249475 w 1785983"/>
                <a:gd name="connsiteY6" fmla="*/ 602139 h 2205443"/>
                <a:gd name="connsiteX7" fmla="*/ 250572 w 1785983"/>
                <a:gd name="connsiteY7" fmla="*/ 627336 h 2205443"/>
                <a:gd name="connsiteX8" fmla="*/ 243427 w 1785983"/>
                <a:gd name="connsiteY8" fmla="*/ 625965 h 2205443"/>
                <a:gd name="connsiteX9" fmla="*/ 229140 w 1785983"/>
                <a:gd name="connsiteY9" fmla="*/ 2205443 h 2205443"/>
                <a:gd name="connsiteX10" fmla="*/ 1 w 1785983"/>
                <a:gd name="connsiteY10" fmla="*/ 2205443 h 2205443"/>
                <a:gd name="connsiteX11" fmla="*/ 1 w 1785983"/>
                <a:gd name="connsiteY11" fmla="*/ 643901 h 2205443"/>
                <a:gd name="connsiteX12" fmla="*/ 0 w 1785983"/>
                <a:gd name="connsiteY12" fmla="*/ 643887 h 2205443"/>
                <a:gd name="connsiteX13" fmla="*/ 1 w 1785983"/>
                <a:gd name="connsiteY13" fmla="*/ 643873 h 2205443"/>
                <a:gd name="connsiteX14" fmla="*/ 1 w 1785983"/>
                <a:gd name="connsiteY14" fmla="*/ 586736 h 2205443"/>
                <a:gd name="connsiteX15" fmla="*/ 4066 w 1785983"/>
                <a:gd name="connsiteY15" fmla="*/ 586736 h 2205443"/>
                <a:gd name="connsiteX16" fmla="*/ 4250 w 1785983"/>
                <a:gd name="connsiteY16" fmla="*/ 584156 h 2205443"/>
                <a:gd name="connsiteX17" fmla="*/ 60956 w 1785983"/>
                <a:gd name="connsiteY17" fmla="*/ 408144 h 2205443"/>
                <a:gd name="connsiteX18" fmla="*/ 282412 w 1785983"/>
                <a:gd name="connsiteY18" fmla="*/ 167637 h 2205443"/>
                <a:gd name="connsiteX19" fmla="*/ 823137 w 1785983"/>
                <a:gd name="connsiteY19" fmla="*/ 155 h 2205443"/>
                <a:gd name="connsiteX0" fmla="*/ 823137 w 1785979"/>
                <a:gd name="connsiteY0" fmla="*/ 19 h 2205307"/>
                <a:gd name="connsiteX1" fmla="*/ 1482562 w 1785979"/>
                <a:gd name="connsiteY1" fmla="*/ 160359 h 2205307"/>
                <a:gd name="connsiteX2" fmla="*/ 1785832 w 1785979"/>
                <a:gd name="connsiteY2" fmla="*/ 637734 h 2205307"/>
                <a:gd name="connsiteX3" fmla="*/ 1699717 w 1785979"/>
                <a:gd name="connsiteY3" fmla="*/ 635354 h 2205307"/>
                <a:gd name="connsiteX4" fmla="*/ 1594442 w 1785979"/>
                <a:gd name="connsiteY4" fmla="*/ 630579 h 2205307"/>
                <a:gd name="connsiteX5" fmla="*/ 808848 w 1785979"/>
                <a:gd name="connsiteY5" fmla="*/ 218991 h 2205307"/>
                <a:gd name="connsiteX6" fmla="*/ 249475 w 1785979"/>
                <a:gd name="connsiteY6" fmla="*/ 602003 h 2205307"/>
                <a:gd name="connsiteX7" fmla="*/ 250572 w 1785979"/>
                <a:gd name="connsiteY7" fmla="*/ 627200 h 2205307"/>
                <a:gd name="connsiteX8" fmla="*/ 243427 w 1785979"/>
                <a:gd name="connsiteY8" fmla="*/ 625829 h 2205307"/>
                <a:gd name="connsiteX9" fmla="*/ 229140 w 1785979"/>
                <a:gd name="connsiteY9" fmla="*/ 2205307 h 2205307"/>
                <a:gd name="connsiteX10" fmla="*/ 1 w 1785979"/>
                <a:gd name="connsiteY10" fmla="*/ 2205307 h 2205307"/>
                <a:gd name="connsiteX11" fmla="*/ 1 w 1785979"/>
                <a:gd name="connsiteY11" fmla="*/ 643765 h 2205307"/>
                <a:gd name="connsiteX12" fmla="*/ 0 w 1785979"/>
                <a:gd name="connsiteY12" fmla="*/ 643751 h 2205307"/>
                <a:gd name="connsiteX13" fmla="*/ 1 w 1785979"/>
                <a:gd name="connsiteY13" fmla="*/ 643737 h 2205307"/>
                <a:gd name="connsiteX14" fmla="*/ 1 w 1785979"/>
                <a:gd name="connsiteY14" fmla="*/ 586600 h 2205307"/>
                <a:gd name="connsiteX15" fmla="*/ 4066 w 1785979"/>
                <a:gd name="connsiteY15" fmla="*/ 586600 h 2205307"/>
                <a:gd name="connsiteX16" fmla="*/ 4250 w 1785979"/>
                <a:gd name="connsiteY16" fmla="*/ 584020 h 2205307"/>
                <a:gd name="connsiteX17" fmla="*/ 60956 w 1785979"/>
                <a:gd name="connsiteY17" fmla="*/ 408008 h 2205307"/>
                <a:gd name="connsiteX18" fmla="*/ 282412 w 1785979"/>
                <a:gd name="connsiteY18" fmla="*/ 167501 h 2205307"/>
                <a:gd name="connsiteX19" fmla="*/ 823137 w 1785979"/>
                <a:gd name="connsiteY19" fmla="*/ 19 h 2205307"/>
                <a:gd name="connsiteX0" fmla="*/ 823137 w 1785832"/>
                <a:gd name="connsiteY0" fmla="*/ 12 h 2205300"/>
                <a:gd name="connsiteX1" fmla="*/ 1482562 w 1785832"/>
                <a:gd name="connsiteY1" fmla="*/ 160352 h 2205300"/>
                <a:gd name="connsiteX2" fmla="*/ 1739737 w 1785832"/>
                <a:gd name="connsiteY2" fmla="*/ 412764 h 2205300"/>
                <a:gd name="connsiteX3" fmla="*/ 1785832 w 1785832"/>
                <a:gd name="connsiteY3" fmla="*/ 637727 h 2205300"/>
                <a:gd name="connsiteX4" fmla="*/ 1699717 w 1785832"/>
                <a:gd name="connsiteY4" fmla="*/ 635347 h 2205300"/>
                <a:gd name="connsiteX5" fmla="*/ 1594442 w 1785832"/>
                <a:gd name="connsiteY5" fmla="*/ 630572 h 2205300"/>
                <a:gd name="connsiteX6" fmla="*/ 808848 w 1785832"/>
                <a:gd name="connsiteY6" fmla="*/ 218984 h 2205300"/>
                <a:gd name="connsiteX7" fmla="*/ 249475 w 1785832"/>
                <a:gd name="connsiteY7" fmla="*/ 601996 h 2205300"/>
                <a:gd name="connsiteX8" fmla="*/ 250572 w 1785832"/>
                <a:gd name="connsiteY8" fmla="*/ 627193 h 2205300"/>
                <a:gd name="connsiteX9" fmla="*/ 243427 w 1785832"/>
                <a:gd name="connsiteY9" fmla="*/ 625822 h 2205300"/>
                <a:gd name="connsiteX10" fmla="*/ 229140 w 1785832"/>
                <a:gd name="connsiteY10" fmla="*/ 2205300 h 2205300"/>
                <a:gd name="connsiteX11" fmla="*/ 1 w 1785832"/>
                <a:gd name="connsiteY11" fmla="*/ 2205300 h 2205300"/>
                <a:gd name="connsiteX12" fmla="*/ 1 w 1785832"/>
                <a:gd name="connsiteY12" fmla="*/ 643758 h 2205300"/>
                <a:gd name="connsiteX13" fmla="*/ 0 w 1785832"/>
                <a:gd name="connsiteY13" fmla="*/ 643744 h 2205300"/>
                <a:gd name="connsiteX14" fmla="*/ 1 w 1785832"/>
                <a:gd name="connsiteY14" fmla="*/ 643730 h 2205300"/>
                <a:gd name="connsiteX15" fmla="*/ 1 w 1785832"/>
                <a:gd name="connsiteY15" fmla="*/ 586593 h 2205300"/>
                <a:gd name="connsiteX16" fmla="*/ 4066 w 1785832"/>
                <a:gd name="connsiteY16" fmla="*/ 586593 h 2205300"/>
                <a:gd name="connsiteX17" fmla="*/ 4250 w 1785832"/>
                <a:gd name="connsiteY17" fmla="*/ 584013 h 2205300"/>
                <a:gd name="connsiteX18" fmla="*/ 60956 w 1785832"/>
                <a:gd name="connsiteY18" fmla="*/ 408001 h 2205300"/>
                <a:gd name="connsiteX19" fmla="*/ 282412 w 1785832"/>
                <a:gd name="connsiteY19" fmla="*/ 167494 h 2205300"/>
                <a:gd name="connsiteX20" fmla="*/ 823137 w 1785832"/>
                <a:gd name="connsiteY20" fmla="*/ 12 h 2205300"/>
                <a:gd name="connsiteX0" fmla="*/ 823137 w 1785832"/>
                <a:gd name="connsiteY0" fmla="*/ 12 h 2205300"/>
                <a:gd name="connsiteX1" fmla="*/ 1482562 w 1785832"/>
                <a:gd name="connsiteY1" fmla="*/ 160352 h 2205300"/>
                <a:gd name="connsiteX2" fmla="*/ 1739737 w 1785832"/>
                <a:gd name="connsiteY2" fmla="*/ 412764 h 2205300"/>
                <a:gd name="connsiteX3" fmla="*/ 1785832 w 1785832"/>
                <a:gd name="connsiteY3" fmla="*/ 637727 h 2205300"/>
                <a:gd name="connsiteX4" fmla="*/ 1699717 w 1785832"/>
                <a:gd name="connsiteY4" fmla="*/ 635347 h 2205300"/>
                <a:gd name="connsiteX5" fmla="*/ 1594442 w 1785832"/>
                <a:gd name="connsiteY5" fmla="*/ 630572 h 2205300"/>
                <a:gd name="connsiteX6" fmla="*/ 808848 w 1785832"/>
                <a:gd name="connsiteY6" fmla="*/ 218984 h 2205300"/>
                <a:gd name="connsiteX7" fmla="*/ 249475 w 1785832"/>
                <a:gd name="connsiteY7" fmla="*/ 601996 h 2205300"/>
                <a:gd name="connsiteX8" fmla="*/ 250572 w 1785832"/>
                <a:gd name="connsiteY8" fmla="*/ 627193 h 2205300"/>
                <a:gd name="connsiteX9" fmla="*/ 243427 w 1785832"/>
                <a:gd name="connsiteY9" fmla="*/ 625822 h 2205300"/>
                <a:gd name="connsiteX10" fmla="*/ 229140 w 1785832"/>
                <a:gd name="connsiteY10" fmla="*/ 2205300 h 2205300"/>
                <a:gd name="connsiteX11" fmla="*/ 1 w 1785832"/>
                <a:gd name="connsiteY11" fmla="*/ 2205300 h 2205300"/>
                <a:gd name="connsiteX12" fmla="*/ 1 w 1785832"/>
                <a:gd name="connsiteY12" fmla="*/ 643758 h 2205300"/>
                <a:gd name="connsiteX13" fmla="*/ 0 w 1785832"/>
                <a:gd name="connsiteY13" fmla="*/ 643744 h 2205300"/>
                <a:gd name="connsiteX14" fmla="*/ 1 w 1785832"/>
                <a:gd name="connsiteY14" fmla="*/ 643730 h 2205300"/>
                <a:gd name="connsiteX15" fmla="*/ 1 w 1785832"/>
                <a:gd name="connsiteY15" fmla="*/ 586593 h 2205300"/>
                <a:gd name="connsiteX16" fmla="*/ 4066 w 1785832"/>
                <a:gd name="connsiteY16" fmla="*/ 586593 h 2205300"/>
                <a:gd name="connsiteX17" fmla="*/ 4250 w 1785832"/>
                <a:gd name="connsiteY17" fmla="*/ 584013 h 2205300"/>
                <a:gd name="connsiteX18" fmla="*/ 60956 w 1785832"/>
                <a:gd name="connsiteY18" fmla="*/ 408001 h 2205300"/>
                <a:gd name="connsiteX19" fmla="*/ 282412 w 1785832"/>
                <a:gd name="connsiteY19" fmla="*/ 167494 h 2205300"/>
                <a:gd name="connsiteX20" fmla="*/ 823137 w 1785832"/>
                <a:gd name="connsiteY20" fmla="*/ 12 h 2205300"/>
                <a:gd name="connsiteX0" fmla="*/ 823137 w 1785832"/>
                <a:gd name="connsiteY0" fmla="*/ 483 h 2205771"/>
                <a:gd name="connsiteX1" fmla="*/ 1418268 w 1785832"/>
                <a:gd name="connsiteY1" fmla="*/ 127485 h 2205771"/>
                <a:gd name="connsiteX2" fmla="*/ 1739737 w 1785832"/>
                <a:gd name="connsiteY2" fmla="*/ 413235 h 2205771"/>
                <a:gd name="connsiteX3" fmla="*/ 1785832 w 1785832"/>
                <a:gd name="connsiteY3" fmla="*/ 638198 h 2205771"/>
                <a:gd name="connsiteX4" fmla="*/ 1699717 w 1785832"/>
                <a:gd name="connsiteY4" fmla="*/ 635818 h 2205771"/>
                <a:gd name="connsiteX5" fmla="*/ 1594442 w 1785832"/>
                <a:gd name="connsiteY5" fmla="*/ 631043 h 2205771"/>
                <a:gd name="connsiteX6" fmla="*/ 808848 w 1785832"/>
                <a:gd name="connsiteY6" fmla="*/ 219455 h 2205771"/>
                <a:gd name="connsiteX7" fmla="*/ 249475 w 1785832"/>
                <a:gd name="connsiteY7" fmla="*/ 602467 h 2205771"/>
                <a:gd name="connsiteX8" fmla="*/ 250572 w 1785832"/>
                <a:gd name="connsiteY8" fmla="*/ 627664 h 2205771"/>
                <a:gd name="connsiteX9" fmla="*/ 243427 w 1785832"/>
                <a:gd name="connsiteY9" fmla="*/ 626293 h 2205771"/>
                <a:gd name="connsiteX10" fmla="*/ 229140 w 1785832"/>
                <a:gd name="connsiteY10" fmla="*/ 2205771 h 2205771"/>
                <a:gd name="connsiteX11" fmla="*/ 1 w 1785832"/>
                <a:gd name="connsiteY11" fmla="*/ 2205771 h 2205771"/>
                <a:gd name="connsiteX12" fmla="*/ 1 w 1785832"/>
                <a:gd name="connsiteY12" fmla="*/ 644229 h 2205771"/>
                <a:gd name="connsiteX13" fmla="*/ 0 w 1785832"/>
                <a:gd name="connsiteY13" fmla="*/ 644215 h 2205771"/>
                <a:gd name="connsiteX14" fmla="*/ 1 w 1785832"/>
                <a:gd name="connsiteY14" fmla="*/ 644201 h 2205771"/>
                <a:gd name="connsiteX15" fmla="*/ 1 w 1785832"/>
                <a:gd name="connsiteY15" fmla="*/ 587064 h 2205771"/>
                <a:gd name="connsiteX16" fmla="*/ 4066 w 1785832"/>
                <a:gd name="connsiteY16" fmla="*/ 587064 h 2205771"/>
                <a:gd name="connsiteX17" fmla="*/ 4250 w 1785832"/>
                <a:gd name="connsiteY17" fmla="*/ 584484 h 2205771"/>
                <a:gd name="connsiteX18" fmla="*/ 60956 w 1785832"/>
                <a:gd name="connsiteY18" fmla="*/ 408472 h 2205771"/>
                <a:gd name="connsiteX19" fmla="*/ 282412 w 1785832"/>
                <a:gd name="connsiteY19" fmla="*/ 167965 h 2205771"/>
                <a:gd name="connsiteX20" fmla="*/ 823137 w 1785832"/>
                <a:gd name="connsiteY20" fmla="*/ 483 h 2205771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808848 w 1785832"/>
                <a:gd name="connsiteY6" fmla="*/ 219527 h 2205843"/>
                <a:gd name="connsiteX7" fmla="*/ 249475 w 1785832"/>
                <a:gd name="connsiteY7" fmla="*/ 602539 h 2205843"/>
                <a:gd name="connsiteX8" fmla="*/ 250572 w 1785832"/>
                <a:gd name="connsiteY8" fmla="*/ 627736 h 2205843"/>
                <a:gd name="connsiteX9" fmla="*/ 243427 w 1785832"/>
                <a:gd name="connsiteY9" fmla="*/ 626365 h 2205843"/>
                <a:gd name="connsiteX10" fmla="*/ 229140 w 1785832"/>
                <a:gd name="connsiteY10" fmla="*/ 2205843 h 2205843"/>
                <a:gd name="connsiteX11" fmla="*/ 1 w 1785832"/>
                <a:gd name="connsiteY11" fmla="*/ 2205843 h 2205843"/>
                <a:gd name="connsiteX12" fmla="*/ 1 w 1785832"/>
                <a:gd name="connsiteY12" fmla="*/ 644301 h 2205843"/>
                <a:gd name="connsiteX13" fmla="*/ 0 w 1785832"/>
                <a:gd name="connsiteY13" fmla="*/ 644287 h 2205843"/>
                <a:gd name="connsiteX14" fmla="*/ 1 w 1785832"/>
                <a:gd name="connsiteY14" fmla="*/ 644273 h 2205843"/>
                <a:gd name="connsiteX15" fmla="*/ 1 w 1785832"/>
                <a:gd name="connsiteY15" fmla="*/ 587136 h 2205843"/>
                <a:gd name="connsiteX16" fmla="*/ 4066 w 1785832"/>
                <a:gd name="connsiteY16" fmla="*/ 587136 h 2205843"/>
                <a:gd name="connsiteX17" fmla="*/ 4250 w 1785832"/>
                <a:gd name="connsiteY17" fmla="*/ 584556 h 2205843"/>
                <a:gd name="connsiteX18" fmla="*/ 60956 w 1785832"/>
                <a:gd name="connsiteY18" fmla="*/ 408544 h 2205843"/>
                <a:gd name="connsiteX19" fmla="*/ 282412 w 1785832"/>
                <a:gd name="connsiteY19" fmla="*/ 168037 h 2205843"/>
                <a:gd name="connsiteX20" fmla="*/ 823137 w 1785832"/>
                <a:gd name="connsiteY20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08848 w 1785832"/>
                <a:gd name="connsiteY7" fmla="*/ 219527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08848 w 1785832"/>
                <a:gd name="connsiteY7" fmla="*/ 219527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08848 w 1785832"/>
                <a:gd name="connsiteY7" fmla="*/ 219527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08848 w 1785832"/>
                <a:gd name="connsiteY7" fmla="*/ 219527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94442 w 1785832"/>
                <a:gd name="connsiteY5" fmla="*/ 631115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555 h 2205843"/>
                <a:gd name="connsiteX1" fmla="*/ 1418268 w 1785832"/>
                <a:gd name="connsiteY1" fmla="*/ 127557 h 2205843"/>
                <a:gd name="connsiteX2" fmla="*/ 1739737 w 1785832"/>
                <a:gd name="connsiteY2" fmla="*/ 413307 h 2205843"/>
                <a:gd name="connsiteX3" fmla="*/ 1785832 w 1785832"/>
                <a:gd name="connsiteY3" fmla="*/ 638270 h 2205843"/>
                <a:gd name="connsiteX4" fmla="*/ 1699717 w 1785832"/>
                <a:gd name="connsiteY4" fmla="*/ 635890 h 2205843"/>
                <a:gd name="connsiteX5" fmla="*/ 1546817 w 1785832"/>
                <a:gd name="connsiteY5" fmla="*/ 638259 h 2205843"/>
                <a:gd name="connsiteX6" fmla="*/ 1311112 w 1785832"/>
                <a:gd name="connsiteY6" fmla="*/ 303769 h 2205843"/>
                <a:gd name="connsiteX7" fmla="*/ 820754 w 1785832"/>
                <a:gd name="connsiteY7" fmla="*/ 214765 h 2205843"/>
                <a:gd name="connsiteX8" fmla="*/ 249475 w 1785832"/>
                <a:gd name="connsiteY8" fmla="*/ 602539 h 2205843"/>
                <a:gd name="connsiteX9" fmla="*/ 250572 w 1785832"/>
                <a:gd name="connsiteY9" fmla="*/ 627736 h 2205843"/>
                <a:gd name="connsiteX10" fmla="*/ 243427 w 1785832"/>
                <a:gd name="connsiteY10" fmla="*/ 626365 h 2205843"/>
                <a:gd name="connsiteX11" fmla="*/ 229140 w 1785832"/>
                <a:gd name="connsiteY11" fmla="*/ 2205843 h 2205843"/>
                <a:gd name="connsiteX12" fmla="*/ 1 w 1785832"/>
                <a:gd name="connsiteY12" fmla="*/ 2205843 h 2205843"/>
                <a:gd name="connsiteX13" fmla="*/ 1 w 1785832"/>
                <a:gd name="connsiteY13" fmla="*/ 644301 h 2205843"/>
                <a:gd name="connsiteX14" fmla="*/ 0 w 1785832"/>
                <a:gd name="connsiteY14" fmla="*/ 644287 h 2205843"/>
                <a:gd name="connsiteX15" fmla="*/ 1 w 1785832"/>
                <a:gd name="connsiteY15" fmla="*/ 644273 h 2205843"/>
                <a:gd name="connsiteX16" fmla="*/ 1 w 1785832"/>
                <a:gd name="connsiteY16" fmla="*/ 587136 h 2205843"/>
                <a:gd name="connsiteX17" fmla="*/ 4066 w 1785832"/>
                <a:gd name="connsiteY17" fmla="*/ 587136 h 2205843"/>
                <a:gd name="connsiteX18" fmla="*/ 4250 w 1785832"/>
                <a:gd name="connsiteY18" fmla="*/ 584556 h 2205843"/>
                <a:gd name="connsiteX19" fmla="*/ 60956 w 1785832"/>
                <a:gd name="connsiteY19" fmla="*/ 408544 h 2205843"/>
                <a:gd name="connsiteX20" fmla="*/ 282412 w 1785832"/>
                <a:gd name="connsiteY20" fmla="*/ 168037 h 2205843"/>
                <a:gd name="connsiteX21" fmla="*/ 823137 w 1785832"/>
                <a:gd name="connsiteY21" fmla="*/ 555 h 2205843"/>
                <a:gd name="connsiteX0" fmla="*/ 823137 w 1785832"/>
                <a:gd name="connsiteY0" fmla="*/ 1065 h 2206353"/>
                <a:gd name="connsiteX1" fmla="*/ 1430174 w 1785832"/>
                <a:gd name="connsiteY1" fmla="*/ 116160 h 2206353"/>
                <a:gd name="connsiteX2" fmla="*/ 1739737 w 1785832"/>
                <a:gd name="connsiteY2" fmla="*/ 413817 h 2206353"/>
                <a:gd name="connsiteX3" fmla="*/ 1785832 w 1785832"/>
                <a:gd name="connsiteY3" fmla="*/ 638780 h 2206353"/>
                <a:gd name="connsiteX4" fmla="*/ 1699717 w 1785832"/>
                <a:gd name="connsiteY4" fmla="*/ 636400 h 2206353"/>
                <a:gd name="connsiteX5" fmla="*/ 1546817 w 1785832"/>
                <a:gd name="connsiteY5" fmla="*/ 638769 h 2206353"/>
                <a:gd name="connsiteX6" fmla="*/ 1311112 w 1785832"/>
                <a:gd name="connsiteY6" fmla="*/ 304279 h 2206353"/>
                <a:gd name="connsiteX7" fmla="*/ 820754 w 1785832"/>
                <a:gd name="connsiteY7" fmla="*/ 215275 h 2206353"/>
                <a:gd name="connsiteX8" fmla="*/ 249475 w 1785832"/>
                <a:gd name="connsiteY8" fmla="*/ 603049 h 2206353"/>
                <a:gd name="connsiteX9" fmla="*/ 250572 w 1785832"/>
                <a:gd name="connsiteY9" fmla="*/ 628246 h 2206353"/>
                <a:gd name="connsiteX10" fmla="*/ 243427 w 1785832"/>
                <a:gd name="connsiteY10" fmla="*/ 626875 h 2206353"/>
                <a:gd name="connsiteX11" fmla="*/ 229140 w 1785832"/>
                <a:gd name="connsiteY11" fmla="*/ 2206353 h 2206353"/>
                <a:gd name="connsiteX12" fmla="*/ 1 w 1785832"/>
                <a:gd name="connsiteY12" fmla="*/ 2206353 h 2206353"/>
                <a:gd name="connsiteX13" fmla="*/ 1 w 1785832"/>
                <a:gd name="connsiteY13" fmla="*/ 644811 h 2206353"/>
                <a:gd name="connsiteX14" fmla="*/ 0 w 1785832"/>
                <a:gd name="connsiteY14" fmla="*/ 644797 h 2206353"/>
                <a:gd name="connsiteX15" fmla="*/ 1 w 1785832"/>
                <a:gd name="connsiteY15" fmla="*/ 644783 h 2206353"/>
                <a:gd name="connsiteX16" fmla="*/ 1 w 1785832"/>
                <a:gd name="connsiteY16" fmla="*/ 587646 h 2206353"/>
                <a:gd name="connsiteX17" fmla="*/ 4066 w 1785832"/>
                <a:gd name="connsiteY17" fmla="*/ 587646 h 2206353"/>
                <a:gd name="connsiteX18" fmla="*/ 4250 w 1785832"/>
                <a:gd name="connsiteY18" fmla="*/ 585066 h 2206353"/>
                <a:gd name="connsiteX19" fmla="*/ 60956 w 1785832"/>
                <a:gd name="connsiteY19" fmla="*/ 409054 h 2206353"/>
                <a:gd name="connsiteX20" fmla="*/ 282412 w 1785832"/>
                <a:gd name="connsiteY20" fmla="*/ 168547 h 2206353"/>
                <a:gd name="connsiteX21" fmla="*/ 823137 w 1785832"/>
                <a:gd name="connsiteY21" fmla="*/ 1065 h 220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5832" h="2206353">
                  <a:moveTo>
                    <a:pt x="823137" y="1065"/>
                  </a:moveTo>
                  <a:cubicBezTo>
                    <a:pt x="1014431" y="-7666"/>
                    <a:pt x="1286932" y="37843"/>
                    <a:pt x="1430174" y="116160"/>
                  </a:cubicBezTo>
                  <a:cubicBezTo>
                    <a:pt x="1573416" y="194477"/>
                    <a:pt x="1689192" y="334254"/>
                    <a:pt x="1739737" y="413817"/>
                  </a:cubicBezTo>
                  <a:cubicBezTo>
                    <a:pt x="1773613" y="507667"/>
                    <a:pt x="1785358" y="604461"/>
                    <a:pt x="1785832" y="638780"/>
                  </a:cubicBezTo>
                  <a:lnTo>
                    <a:pt x="1699717" y="636400"/>
                  </a:lnTo>
                  <a:cubicBezTo>
                    <a:pt x="1659881" y="636398"/>
                    <a:pt x="1623267" y="637584"/>
                    <a:pt x="1546817" y="638769"/>
                  </a:cubicBezTo>
                  <a:cubicBezTo>
                    <a:pt x="1536818" y="557223"/>
                    <a:pt x="1432123" y="374861"/>
                    <a:pt x="1311112" y="304279"/>
                  </a:cubicBezTo>
                  <a:cubicBezTo>
                    <a:pt x="1203993" y="223775"/>
                    <a:pt x="1009600" y="208342"/>
                    <a:pt x="820754" y="215275"/>
                  </a:cubicBezTo>
                  <a:cubicBezTo>
                    <a:pt x="631908" y="222208"/>
                    <a:pt x="287339" y="338428"/>
                    <a:pt x="249475" y="603049"/>
                  </a:cubicBezTo>
                  <a:cubicBezTo>
                    <a:pt x="249047" y="609067"/>
                    <a:pt x="251000" y="622228"/>
                    <a:pt x="250572" y="628246"/>
                  </a:cubicBezTo>
                  <a:lnTo>
                    <a:pt x="243427" y="626875"/>
                  </a:lnTo>
                  <a:lnTo>
                    <a:pt x="229140" y="2206353"/>
                  </a:lnTo>
                  <a:lnTo>
                    <a:pt x="1" y="2206353"/>
                  </a:lnTo>
                  <a:lnTo>
                    <a:pt x="1" y="644811"/>
                  </a:lnTo>
                  <a:cubicBezTo>
                    <a:pt x="1" y="644806"/>
                    <a:pt x="0" y="644802"/>
                    <a:pt x="0" y="644797"/>
                  </a:cubicBezTo>
                  <a:cubicBezTo>
                    <a:pt x="0" y="644792"/>
                    <a:pt x="1" y="644788"/>
                    <a:pt x="1" y="644783"/>
                  </a:cubicBezTo>
                  <a:lnTo>
                    <a:pt x="1" y="587646"/>
                  </a:lnTo>
                  <a:lnTo>
                    <a:pt x="4066" y="587646"/>
                  </a:lnTo>
                  <a:cubicBezTo>
                    <a:pt x="4127" y="586786"/>
                    <a:pt x="4189" y="585926"/>
                    <a:pt x="4250" y="585066"/>
                  </a:cubicBezTo>
                  <a:cubicBezTo>
                    <a:pt x="18891" y="558079"/>
                    <a:pt x="14596" y="478474"/>
                    <a:pt x="60956" y="409054"/>
                  </a:cubicBezTo>
                  <a:cubicBezTo>
                    <a:pt x="107316" y="339634"/>
                    <a:pt x="160541" y="239323"/>
                    <a:pt x="282412" y="168547"/>
                  </a:cubicBezTo>
                  <a:cubicBezTo>
                    <a:pt x="418893" y="71214"/>
                    <a:pt x="631843" y="9796"/>
                    <a:pt x="823137" y="1065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1791656" y="2294836"/>
              <a:ext cx="1645338" cy="2145756"/>
            </a:xfrm>
            <a:custGeom>
              <a:avLst/>
              <a:gdLst>
                <a:gd name="connsiteX0" fmla="*/ 823137 w 1645338"/>
                <a:gd name="connsiteY0" fmla="*/ 0 h 2145756"/>
                <a:gd name="connsiteX1" fmla="*/ 1642024 w 1645338"/>
                <a:gd name="connsiteY1" fmla="*/ 524469 h 2145756"/>
                <a:gd name="connsiteX2" fmla="*/ 1645338 w 1645338"/>
                <a:gd name="connsiteY2" fmla="*/ 571040 h 2145756"/>
                <a:gd name="connsiteX3" fmla="*/ 1561604 w 1645338"/>
                <a:gd name="connsiteY3" fmla="*/ 571040 h 2145756"/>
                <a:gd name="connsiteX4" fmla="*/ 1558723 w 1645338"/>
                <a:gd name="connsiteY4" fmla="*/ 530546 h 2145756"/>
                <a:gd name="connsiteX5" fmla="*/ 823136 w 1645338"/>
                <a:gd name="connsiteY5" fmla="*/ 59427 h 2145756"/>
                <a:gd name="connsiteX6" fmla="*/ 87550 w 1645338"/>
                <a:gd name="connsiteY6" fmla="*/ 530546 h 2145756"/>
                <a:gd name="connsiteX7" fmla="*/ 86265 w 1645338"/>
                <a:gd name="connsiteY7" fmla="*/ 548599 h 2145756"/>
                <a:gd name="connsiteX8" fmla="*/ 86265 w 1645338"/>
                <a:gd name="connsiteY8" fmla="*/ 571040 h 2145756"/>
                <a:gd name="connsiteX9" fmla="*/ 84770 w 1645338"/>
                <a:gd name="connsiteY9" fmla="*/ 571040 h 2145756"/>
                <a:gd name="connsiteX10" fmla="*/ 84770 w 1645338"/>
                <a:gd name="connsiteY10" fmla="*/ 1398506 h 2145756"/>
                <a:gd name="connsiteX11" fmla="*/ 86265 w 1645338"/>
                <a:gd name="connsiteY11" fmla="*/ 1398506 h 2145756"/>
                <a:gd name="connsiteX12" fmla="*/ 86265 w 1645338"/>
                <a:gd name="connsiteY12" fmla="*/ 2145756 h 2145756"/>
                <a:gd name="connsiteX13" fmla="*/ 1 w 1645338"/>
                <a:gd name="connsiteY13" fmla="*/ 2145756 h 2145756"/>
                <a:gd name="connsiteX14" fmla="*/ 1 w 1645338"/>
                <a:gd name="connsiteY14" fmla="*/ 584214 h 2145756"/>
                <a:gd name="connsiteX15" fmla="*/ 0 w 1645338"/>
                <a:gd name="connsiteY15" fmla="*/ 584200 h 2145756"/>
                <a:gd name="connsiteX16" fmla="*/ 1 w 1645338"/>
                <a:gd name="connsiteY16" fmla="*/ 584186 h 2145756"/>
                <a:gd name="connsiteX17" fmla="*/ 1 w 1645338"/>
                <a:gd name="connsiteY17" fmla="*/ 527049 h 2145756"/>
                <a:gd name="connsiteX18" fmla="*/ 4066 w 1645338"/>
                <a:gd name="connsiteY18" fmla="*/ 527049 h 2145756"/>
                <a:gd name="connsiteX19" fmla="*/ 4250 w 1645338"/>
                <a:gd name="connsiteY19" fmla="*/ 524469 h 2145756"/>
                <a:gd name="connsiteX20" fmla="*/ 823137 w 1645338"/>
                <a:gd name="connsiteY20" fmla="*/ 0 h 214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5338" h="2145756">
                  <a:moveTo>
                    <a:pt x="823137" y="0"/>
                  </a:moveTo>
                  <a:cubicBezTo>
                    <a:pt x="1249330" y="0"/>
                    <a:pt x="1599872" y="229882"/>
                    <a:pt x="1642024" y="524469"/>
                  </a:cubicBezTo>
                  <a:lnTo>
                    <a:pt x="1645338" y="571040"/>
                  </a:lnTo>
                  <a:lnTo>
                    <a:pt x="1561604" y="571040"/>
                  </a:lnTo>
                  <a:lnTo>
                    <a:pt x="1558723" y="530546"/>
                  </a:lnTo>
                  <a:cubicBezTo>
                    <a:pt x="1520858" y="265925"/>
                    <a:pt x="1205976" y="59427"/>
                    <a:pt x="823136" y="59427"/>
                  </a:cubicBezTo>
                  <a:cubicBezTo>
                    <a:pt x="440297" y="59427"/>
                    <a:pt x="125414" y="265925"/>
                    <a:pt x="87550" y="530546"/>
                  </a:cubicBezTo>
                  <a:lnTo>
                    <a:pt x="86265" y="548599"/>
                  </a:lnTo>
                  <a:lnTo>
                    <a:pt x="86265" y="571040"/>
                  </a:lnTo>
                  <a:lnTo>
                    <a:pt x="84770" y="571040"/>
                  </a:lnTo>
                  <a:lnTo>
                    <a:pt x="84770" y="1398506"/>
                  </a:lnTo>
                  <a:lnTo>
                    <a:pt x="86265" y="1398506"/>
                  </a:lnTo>
                  <a:lnTo>
                    <a:pt x="86265" y="2145756"/>
                  </a:lnTo>
                  <a:lnTo>
                    <a:pt x="1" y="2145756"/>
                  </a:lnTo>
                  <a:lnTo>
                    <a:pt x="1" y="584214"/>
                  </a:lnTo>
                  <a:lnTo>
                    <a:pt x="0" y="584200"/>
                  </a:lnTo>
                  <a:lnTo>
                    <a:pt x="1" y="584186"/>
                  </a:lnTo>
                  <a:lnTo>
                    <a:pt x="1" y="527049"/>
                  </a:lnTo>
                  <a:lnTo>
                    <a:pt x="4066" y="527049"/>
                  </a:lnTo>
                  <a:lnTo>
                    <a:pt x="4250" y="524469"/>
                  </a:lnTo>
                  <a:cubicBezTo>
                    <a:pt x="46403" y="229882"/>
                    <a:pt x="396944" y="0"/>
                    <a:pt x="823137" y="0"/>
                  </a:cubicBez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721616"/>
              </p:ext>
            </p:extLst>
          </p:nvPr>
        </p:nvGraphicFramePr>
        <p:xfrm>
          <a:off x="4271190" y="1957376"/>
          <a:ext cx="894080" cy="1552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1031740110"/>
                    </a:ext>
                  </a:extLst>
                </a:gridCol>
              </a:tblGrid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Point </a:t>
                      </a:r>
                      <a:br>
                        <a:rPr lang="en-US" altLang="ko-KR" sz="1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할당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84666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인구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97062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07</a:t>
                      </a:r>
                      <a:r>
                        <a:rPr lang="ko-KR" altLang="en-US" sz="9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교통량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843393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시 교통량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095500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혼잡빈도강도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28864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혼잡시간강도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64085"/>
                  </a:ext>
                </a:extLst>
              </a:tr>
            </a:tbl>
          </a:graphicData>
        </a:graphic>
      </p:graphicFrame>
      <p:cxnSp>
        <p:nvCxnSpPr>
          <p:cNvPr id="84" name="구부러진 연결선 83"/>
          <p:cNvCxnSpPr>
            <a:stCxn id="83" idx="0"/>
            <a:endCxn id="13" idx="0"/>
          </p:cNvCxnSpPr>
          <p:nvPr/>
        </p:nvCxnSpPr>
        <p:spPr>
          <a:xfrm rot="16200000" flipH="1">
            <a:off x="5041520" y="1634085"/>
            <a:ext cx="276865" cy="923446"/>
          </a:xfrm>
          <a:prstGeom prst="curvedConnector3">
            <a:avLst>
              <a:gd name="adj1" fmla="val -82567"/>
            </a:avLst>
          </a:prstGeom>
          <a:ln w="57150">
            <a:solidFill>
              <a:srgbClr val="162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1915064" y="4175185"/>
            <a:ext cx="672861" cy="75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2587925" y="4717453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Buffer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9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입지선정지수 개발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지역특성 요소 추출 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Polygon </a:t>
            </a:r>
            <a:r>
              <a:rPr lang="ko-KR" altLang="en-US" dirty="0"/>
              <a:t>관련 요소</a:t>
            </a:r>
            <a:r>
              <a:rPr lang="en-US" altLang="ko-KR" dirty="0"/>
              <a:t>, </a:t>
            </a:r>
            <a:r>
              <a:rPr lang="ko-KR" altLang="en-US" dirty="0"/>
              <a:t>기준</a:t>
            </a:r>
            <a:r>
              <a:rPr lang="en-US" altLang="ko-KR" dirty="0"/>
              <a:t>  Point</a:t>
            </a:r>
            <a:r>
              <a:rPr lang="ko-KR" altLang="en-US" dirty="0"/>
              <a:t>에 할당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Polygon </a:t>
            </a:r>
            <a:r>
              <a:rPr lang="ko-KR" altLang="en-US" dirty="0"/>
              <a:t>정보에  포함되는 기준 </a:t>
            </a:r>
            <a:r>
              <a:rPr lang="en-US" altLang="ko-KR" dirty="0"/>
              <a:t>point</a:t>
            </a:r>
            <a:r>
              <a:rPr lang="ko-KR" altLang="en-US" dirty="0"/>
              <a:t>에 </a:t>
            </a:r>
            <a:r>
              <a:rPr lang="en-US" altLang="ko-KR" dirty="0"/>
              <a:t>Polygon </a:t>
            </a:r>
            <a:r>
              <a:rPr lang="ko-KR" altLang="en-US" dirty="0"/>
              <a:t>정보 할당</a:t>
            </a:r>
            <a:endParaRPr lang="en-US" altLang="ko-KR" dirty="0"/>
          </a:p>
          <a:p>
            <a:pPr lvl="1"/>
            <a:r>
              <a:rPr lang="ko-KR" altLang="en-US" dirty="0"/>
              <a:t>할당된 정보</a:t>
            </a:r>
            <a:r>
              <a:rPr lang="en-US" altLang="ko-KR" dirty="0"/>
              <a:t>: </a:t>
            </a:r>
            <a:r>
              <a:rPr lang="ko-KR" altLang="en-US" dirty="0"/>
              <a:t>개발가능 유무</a:t>
            </a:r>
            <a:r>
              <a:rPr lang="en-US" altLang="ko-KR" dirty="0"/>
              <a:t>, </a:t>
            </a:r>
            <a:r>
              <a:rPr lang="ko-KR" altLang="en-US" dirty="0"/>
              <a:t>자동차 등록대수</a:t>
            </a:r>
            <a:r>
              <a:rPr lang="en-US" altLang="ko-KR" dirty="0"/>
              <a:t>, </a:t>
            </a:r>
            <a:r>
              <a:rPr lang="ko-KR" altLang="en-US" dirty="0"/>
              <a:t>전기자동차 등록대수</a:t>
            </a:r>
            <a:r>
              <a:rPr lang="en-US" altLang="ko-KR" dirty="0"/>
              <a:t>, </a:t>
            </a:r>
            <a:r>
              <a:rPr lang="ko-KR" altLang="en-US" dirty="0"/>
              <a:t>급속</a:t>
            </a:r>
            <a:r>
              <a:rPr lang="en-US" altLang="ko-KR" dirty="0"/>
              <a:t>/</a:t>
            </a:r>
            <a:r>
              <a:rPr lang="ko-KR" altLang="en-US" dirty="0" err="1"/>
              <a:t>완속</a:t>
            </a:r>
            <a:r>
              <a:rPr lang="ko-KR" altLang="en-US" dirty="0"/>
              <a:t> 충전소 </a:t>
            </a:r>
            <a:r>
              <a:rPr lang="en-US" altLang="ko-KR" dirty="0"/>
              <a:t>cover </a:t>
            </a:r>
            <a:r>
              <a:rPr lang="ko-KR" altLang="en-US" dirty="0"/>
              <a:t>유무</a:t>
            </a:r>
            <a:r>
              <a:rPr lang="en-US" altLang="ko-KR" dirty="0"/>
              <a:t>, </a:t>
            </a:r>
          </a:p>
          <a:p>
            <a:pPr lvl="2"/>
            <a:r>
              <a:rPr lang="ko-KR" altLang="en-US" dirty="0"/>
              <a:t>기존 설치된 급속</a:t>
            </a:r>
            <a:r>
              <a:rPr lang="en-US" altLang="ko-KR" dirty="0"/>
              <a:t>/</a:t>
            </a:r>
            <a:r>
              <a:rPr lang="ko-KR" altLang="en-US" dirty="0" err="1"/>
              <a:t>완속</a:t>
            </a:r>
            <a:r>
              <a:rPr lang="ko-KR" altLang="en-US" dirty="0"/>
              <a:t> 충전소의 위치를 확인</a:t>
            </a:r>
            <a:r>
              <a:rPr lang="en-US" altLang="ko-KR" dirty="0"/>
              <a:t>, </a:t>
            </a:r>
            <a:r>
              <a:rPr lang="ko-KR" altLang="en-US" dirty="0"/>
              <a:t>근방 </a:t>
            </a:r>
            <a:r>
              <a:rPr lang="en-US" altLang="ko-KR" dirty="0"/>
              <a:t>300m</a:t>
            </a:r>
            <a:r>
              <a:rPr lang="ko-KR" altLang="en-US" dirty="0"/>
              <a:t>는 </a:t>
            </a:r>
            <a:r>
              <a:rPr lang="en-US" altLang="ko-KR" dirty="0"/>
              <a:t>cover </a:t>
            </a:r>
            <a:r>
              <a:rPr lang="ko-KR" altLang="en-US" dirty="0"/>
              <a:t>가능하다고 가정</a:t>
            </a:r>
            <a:endParaRPr lang="en-US" altLang="ko-KR" dirty="0"/>
          </a:p>
          <a:p>
            <a:pPr lvl="2"/>
            <a:r>
              <a:rPr lang="ko-KR" altLang="en-US" dirty="0"/>
              <a:t>기존 충전소가 </a:t>
            </a:r>
            <a:r>
              <a:rPr lang="en-US" altLang="ko-KR" dirty="0"/>
              <a:t>cover</a:t>
            </a:r>
            <a:r>
              <a:rPr lang="ko-KR" altLang="en-US" dirty="0"/>
              <a:t>가능 한 곳에는 후보지에서 제외</a:t>
            </a:r>
            <a:endParaRPr lang="en-US" altLang="ko-KR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256313" y="1957376"/>
            <a:ext cx="3177092" cy="2735396"/>
            <a:chOff x="244365" y="2060892"/>
            <a:chExt cx="3177092" cy="273539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l="30540" t="22540" r="24127" b="21428"/>
            <a:stretch/>
          </p:blipFill>
          <p:spPr>
            <a:xfrm>
              <a:off x="244366" y="2060892"/>
              <a:ext cx="3177091" cy="2735396"/>
            </a:xfrm>
            <a:prstGeom prst="rect">
              <a:avLst/>
            </a:prstGeom>
          </p:spPr>
        </p:pic>
        <p:graphicFrame>
          <p:nvGraphicFramePr>
            <p:cNvPr id="11" name="내용 개체 틀 3"/>
            <p:cNvGraphicFramePr>
              <a:graphicFrameLocks/>
            </p:cNvGraphicFramePr>
            <p:nvPr/>
          </p:nvGraphicFramePr>
          <p:xfrm>
            <a:off x="244365" y="2060892"/>
            <a:ext cx="3177092" cy="2735396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94273">
                    <a:extLst>
                      <a:ext uri="{9D8B030D-6E8A-4147-A177-3AD203B41FA5}">
                        <a16:colId xmlns:a16="http://schemas.microsoft.com/office/drawing/2014/main" val="1677252754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799790511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1359847830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771549823"/>
                      </a:ext>
                    </a:extLst>
                  </a:gridCol>
                </a:tblGrid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335254462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707205927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0146372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93781999"/>
                    </a:ext>
                  </a:extLst>
                </a:tr>
              </a:tbl>
            </a:graphicData>
          </a:graphic>
        </p:graphicFrame>
      </p:grpSp>
      <p:sp>
        <p:nvSpPr>
          <p:cNvPr id="13" name="순서도: 연결자 12"/>
          <p:cNvSpPr/>
          <p:nvPr/>
        </p:nvSpPr>
        <p:spPr>
          <a:xfrm>
            <a:off x="5572664" y="2234241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다리꼴 2"/>
          <p:cNvSpPr/>
          <p:nvPr/>
        </p:nvSpPr>
        <p:spPr>
          <a:xfrm>
            <a:off x="5538005" y="2851150"/>
            <a:ext cx="1397000" cy="1603850"/>
          </a:xfrm>
          <a:custGeom>
            <a:avLst/>
            <a:gdLst>
              <a:gd name="connsiteX0" fmla="*/ 0 w 1574800"/>
              <a:gd name="connsiteY0" fmla="*/ 1318100 h 1318100"/>
              <a:gd name="connsiteX1" fmla="*/ 177126 w 1574800"/>
              <a:gd name="connsiteY1" fmla="*/ 0 h 1318100"/>
              <a:gd name="connsiteX2" fmla="*/ 1397674 w 1574800"/>
              <a:gd name="connsiteY2" fmla="*/ 0 h 1318100"/>
              <a:gd name="connsiteX3" fmla="*/ 1574800 w 1574800"/>
              <a:gd name="connsiteY3" fmla="*/ 1318100 h 1318100"/>
              <a:gd name="connsiteX4" fmla="*/ 0 w 1574800"/>
              <a:gd name="connsiteY4" fmla="*/ 1318100 h 1318100"/>
              <a:gd name="connsiteX0" fmla="*/ 0 w 1574800"/>
              <a:gd name="connsiteY0" fmla="*/ 1318100 h 1318100"/>
              <a:gd name="connsiteX1" fmla="*/ 177126 w 1574800"/>
              <a:gd name="connsiteY1" fmla="*/ 0 h 1318100"/>
              <a:gd name="connsiteX2" fmla="*/ 1181774 w 1574800"/>
              <a:gd name="connsiteY2" fmla="*/ 368300 h 1318100"/>
              <a:gd name="connsiteX3" fmla="*/ 1574800 w 1574800"/>
              <a:gd name="connsiteY3" fmla="*/ 1318100 h 1318100"/>
              <a:gd name="connsiteX4" fmla="*/ 0 w 1574800"/>
              <a:gd name="connsiteY4" fmla="*/ 1318100 h 1318100"/>
              <a:gd name="connsiteX0" fmla="*/ 0 w 1574800"/>
              <a:gd name="connsiteY0" fmla="*/ 1229200 h 1229200"/>
              <a:gd name="connsiteX1" fmla="*/ 113626 w 1574800"/>
              <a:gd name="connsiteY1" fmla="*/ 0 h 1229200"/>
              <a:gd name="connsiteX2" fmla="*/ 1181774 w 1574800"/>
              <a:gd name="connsiteY2" fmla="*/ 279400 h 1229200"/>
              <a:gd name="connsiteX3" fmla="*/ 1574800 w 1574800"/>
              <a:gd name="connsiteY3" fmla="*/ 1229200 h 1229200"/>
              <a:gd name="connsiteX4" fmla="*/ 0 w 1574800"/>
              <a:gd name="connsiteY4" fmla="*/ 1229200 h 1229200"/>
              <a:gd name="connsiteX0" fmla="*/ 0 w 1320800"/>
              <a:gd name="connsiteY0" fmla="*/ 1229200 h 1229200"/>
              <a:gd name="connsiteX1" fmla="*/ 113626 w 1320800"/>
              <a:gd name="connsiteY1" fmla="*/ 0 h 1229200"/>
              <a:gd name="connsiteX2" fmla="*/ 1181774 w 1320800"/>
              <a:gd name="connsiteY2" fmla="*/ 279400 h 1229200"/>
              <a:gd name="connsiteX3" fmla="*/ 1320800 w 1320800"/>
              <a:gd name="connsiteY3" fmla="*/ 1013300 h 1229200"/>
              <a:gd name="connsiteX4" fmla="*/ 0 w 1320800"/>
              <a:gd name="connsiteY4" fmla="*/ 1229200 h 1229200"/>
              <a:gd name="connsiteX0" fmla="*/ 0 w 1320800"/>
              <a:gd name="connsiteY0" fmla="*/ 1438750 h 1438750"/>
              <a:gd name="connsiteX1" fmla="*/ 12026 w 1320800"/>
              <a:gd name="connsiteY1" fmla="*/ 0 h 1438750"/>
              <a:gd name="connsiteX2" fmla="*/ 1181774 w 1320800"/>
              <a:gd name="connsiteY2" fmla="*/ 488950 h 1438750"/>
              <a:gd name="connsiteX3" fmla="*/ 1320800 w 1320800"/>
              <a:gd name="connsiteY3" fmla="*/ 1222850 h 1438750"/>
              <a:gd name="connsiteX4" fmla="*/ 0 w 1320800"/>
              <a:gd name="connsiteY4" fmla="*/ 1438750 h 1438750"/>
              <a:gd name="connsiteX0" fmla="*/ 0 w 1397000"/>
              <a:gd name="connsiteY0" fmla="*/ 1603850 h 1603850"/>
              <a:gd name="connsiteX1" fmla="*/ 88226 w 1397000"/>
              <a:gd name="connsiteY1" fmla="*/ 0 h 1603850"/>
              <a:gd name="connsiteX2" fmla="*/ 1257974 w 1397000"/>
              <a:gd name="connsiteY2" fmla="*/ 488950 h 1603850"/>
              <a:gd name="connsiteX3" fmla="*/ 1397000 w 1397000"/>
              <a:gd name="connsiteY3" fmla="*/ 1222850 h 1603850"/>
              <a:gd name="connsiteX4" fmla="*/ 0 w 1397000"/>
              <a:gd name="connsiteY4" fmla="*/ 1603850 h 1603850"/>
              <a:gd name="connsiteX0" fmla="*/ 0 w 1397000"/>
              <a:gd name="connsiteY0" fmla="*/ 1603850 h 1603850"/>
              <a:gd name="connsiteX1" fmla="*/ 88226 w 1397000"/>
              <a:gd name="connsiteY1" fmla="*/ 0 h 1603850"/>
              <a:gd name="connsiteX2" fmla="*/ 1169074 w 1397000"/>
              <a:gd name="connsiteY2" fmla="*/ 565150 h 1603850"/>
              <a:gd name="connsiteX3" fmla="*/ 1397000 w 1397000"/>
              <a:gd name="connsiteY3" fmla="*/ 1222850 h 1603850"/>
              <a:gd name="connsiteX4" fmla="*/ 0 w 1397000"/>
              <a:gd name="connsiteY4" fmla="*/ 1603850 h 160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3850">
                <a:moveTo>
                  <a:pt x="0" y="1603850"/>
                </a:moveTo>
                <a:cubicBezTo>
                  <a:pt x="4009" y="1124267"/>
                  <a:pt x="84217" y="479583"/>
                  <a:pt x="88226" y="0"/>
                </a:cubicBezTo>
                <a:lnTo>
                  <a:pt x="1169074" y="565150"/>
                </a:lnTo>
                <a:lnTo>
                  <a:pt x="1397000" y="1222850"/>
                </a:lnTo>
                <a:lnTo>
                  <a:pt x="0" y="160385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5572664" y="2911015"/>
            <a:ext cx="138023" cy="138023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/>
          <p:cNvSpPr/>
          <p:nvPr/>
        </p:nvSpPr>
        <p:spPr>
          <a:xfrm>
            <a:off x="5572664" y="3600458"/>
            <a:ext cx="138023" cy="138023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/>
          <p:cNvSpPr/>
          <p:nvPr/>
        </p:nvSpPr>
        <p:spPr>
          <a:xfrm>
            <a:off x="5572663" y="4289901"/>
            <a:ext cx="138023" cy="138023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6400799" y="4289901"/>
            <a:ext cx="138023" cy="138023"/>
          </a:xfrm>
          <a:prstGeom prst="flowChartConnector">
            <a:avLst/>
          </a:prstGeom>
          <a:solidFill>
            <a:srgbClr val="162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7159923" y="4289900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/>
          <p:cNvSpPr/>
          <p:nvPr/>
        </p:nvSpPr>
        <p:spPr>
          <a:xfrm>
            <a:off x="8005310" y="4289900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8005309" y="3600457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/>
          <p:cNvSpPr/>
          <p:nvPr/>
        </p:nvSpPr>
        <p:spPr>
          <a:xfrm>
            <a:off x="8005309" y="2911014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/>
          <p:cNvSpPr/>
          <p:nvPr/>
        </p:nvSpPr>
        <p:spPr>
          <a:xfrm>
            <a:off x="8005308" y="2234240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/>
          <p:cNvSpPr/>
          <p:nvPr/>
        </p:nvSpPr>
        <p:spPr>
          <a:xfrm>
            <a:off x="7159923" y="2234240"/>
            <a:ext cx="138023" cy="138023"/>
          </a:xfrm>
          <a:prstGeom prst="flowChartConnector">
            <a:avLst/>
          </a:prstGeom>
          <a:solidFill>
            <a:srgbClr val="162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/>
          <p:cNvSpPr/>
          <p:nvPr/>
        </p:nvSpPr>
        <p:spPr>
          <a:xfrm>
            <a:off x="6400799" y="2234238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/>
          <p:cNvSpPr/>
          <p:nvPr/>
        </p:nvSpPr>
        <p:spPr>
          <a:xfrm>
            <a:off x="6400799" y="2911014"/>
            <a:ext cx="138023" cy="138023"/>
          </a:xfrm>
          <a:prstGeom prst="flowChartConnector">
            <a:avLst/>
          </a:prstGeom>
          <a:solidFill>
            <a:srgbClr val="162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/>
          <p:cNvSpPr/>
          <p:nvPr/>
        </p:nvSpPr>
        <p:spPr>
          <a:xfrm>
            <a:off x="7159922" y="2911014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/>
          <p:cNvSpPr/>
          <p:nvPr/>
        </p:nvSpPr>
        <p:spPr>
          <a:xfrm>
            <a:off x="7159922" y="3600457"/>
            <a:ext cx="138023" cy="138023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/>
          <p:cNvSpPr/>
          <p:nvPr/>
        </p:nvSpPr>
        <p:spPr>
          <a:xfrm>
            <a:off x="6400798" y="3600457"/>
            <a:ext cx="138023" cy="138023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08908" y="1957376"/>
            <a:ext cx="3177092" cy="2735396"/>
            <a:chOff x="244365" y="2060892"/>
            <a:chExt cx="3177092" cy="273539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rcRect l="30540" t="22540" r="24127" b="21428"/>
            <a:stretch/>
          </p:blipFill>
          <p:spPr>
            <a:xfrm>
              <a:off x="244366" y="2060892"/>
              <a:ext cx="3177091" cy="2735396"/>
            </a:xfrm>
            <a:prstGeom prst="rect">
              <a:avLst/>
            </a:prstGeom>
          </p:spPr>
        </p:pic>
        <p:graphicFrame>
          <p:nvGraphicFramePr>
            <p:cNvPr id="31" name="내용 개체 틀 3"/>
            <p:cNvGraphicFramePr>
              <a:graphicFrameLocks/>
            </p:cNvGraphicFramePr>
            <p:nvPr/>
          </p:nvGraphicFramePr>
          <p:xfrm>
            <a:off x="244365" y="2060892"/>
            <a:ext cx="3177092" cy="2735396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94273">
                    <a:extLst>
                      <a:ext uri="{9D8B030D-6E8A-4147-A177-3AD203B41FA5}">
                        <a16:colId xmlns:a16="http://schemas.microsoft.com/office/drawing/2014/main" val="1677252754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799790511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1359847830"/>
                      </a:ext>
                    </a:extLst>
                  </a:gridCol>
                  <a:gridCol w="794273">
                    <a:extLst>
                      <a:ext uri="{9D8B030D-6E8A-4147-A177-3AD203B41FA5}">
                        <a16:colId xmlns:a16="http://schemas.microsoft.com/office/drawing/2014/main" val="771549823"/>
                      </a:ext>
                    </a:extLst>
                  </a:gridCol>
                </a:tblGrid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335254462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707205927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00146372"/>
                    </a:ext>
                  </a:extLst>
                </a:tr>
                <a:tr h="683849"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latinLnBrk="1"/>
                        <a:endParaRPr lang="ko-KR" altLang="en-US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93781999"/>
                    </a:ext>
                  </a:extLst>
                </a:tr>
              </a:tbl>
            </a:graphicData>
          </a:graphic>
        </p:graphicFrame>
      </p:grpSp>
      <p:sp>
        <p:nvSpPr>
          <p:cNvPr id="3" name="사다리꼴 2"/>
          <p:cNvSpPr/>
          <p:nvPr/>
        </p:nvSpPr>
        <p:spPr>
          <a:xfrm>
            <a:off x="990600" y="2851150"/>
            <a:ext cx="1397000" cy="1603850"/>
          </a:xfrm>
          <a:custGeom>
            <a:avLst/>
            <a:gdLst>
              <a:gd name="connsiteX0" fmla="*/ 0 w 1574800"/>
              <a:gd name="connsiteY0" fmla="*/ 1318100 h 1318100"/>
              <a:gd name="connsiteX1" fmla="*/ 177126 w 1574800"/>
              <a:gd name="connsiteY1" fmla="*/ 0 h 1318100"/>
              <a:gd name="connsiteX2" fmla="*/ 1397674 w 1574800"/>
              <a:gd name="connsiteY2" fmla="*/ 0 h 1318100"/>
              <a:gd name="connsiteX3" fmla="*/ 1574800 w 1574800"/>
              <a:gd name="connsiteY3" fmla="*/ 1318100 h 1318100"/>
              <a:gd name="connsiteX4" fmla="*/ 0 w 1574800"/>
              <a:gd name="connsiteY4" fmla="*/ 1318100 h 1318100"/>
              <a:gd name="connsiteX0" fmla="*/ 0 w 1574800"/>
              <a:gd name="connsiteY0" fmla="*/ 1318100 h 1318100"/>
              <a:gd name="connsiteX1" fmla="*/ 177126 w 1574800"/>
              <a:gd name="connsiteY1" fmla="*/ 0 h 1318100"/>
              <a:gd name="connsiteX2" fmla="*/ 1181774 w 1574800"/>
              <a:gd name="connsiteY2" fmla="*/ 368300 h 1318100"/>
              <a:gd name="connsiteX3" fmla="*/ 1574800 w 1574800"/>
              <a:gd name="connsiteY3" fmla="*/ 1318100 h 1318100"/>
              <a:gd name="connsiteX4" fmla="*/ 0 w 1574800"/>
              <a:gd name="connsiteY4" fmla="*/ 1318100 h 1318100"/>
              <a:gd name="connsiteX0" fmla="*/ 0 w 1574800"/>
              <a:gd name="connsiteY0" fmla="*/ 1229200 h 1229200"/>
              <a:gd name="connsiteX1" fmla="*/ 113626 w 1574800"/>
              <a:gd name="connsiteY1" fmla="*/ 0 h 1229200"/>
              <a:gd name="connsiteX2" fmla="*/ 1181774 w 1574800"/>
              <a:gd name="connsiteY2" fmla="*/ 279400 h 1229200"/>
              <a:gd name="connsiteX3" fmla="*/ 1574800 w 1574800"/>
              <a:gd name="connsiteY3" fmla="*/ 1229200 h 1229200"/>
              <a:gd name="connsiteX4" fmla="*/ 0 w 1574800"/>
              <a:gd name="connsiteY4" fmla="*/ 1229200 h 1229200"/>
              <a:gd name="connsiteX0" fmla="*/ 0 w 1320800"/>
              <a:gd name="connsiteY0" fmla="*/ 1229200 h 1229200"/>
              <a:gd name="connsiteX1" fmla="*/ 113626 w 1320800"/>
              <a:gd name="connsiteY1" fmla="*/ 0 h 1229200"/>
              <a:gd name="connsiteX2" fmla="*/ 1181774 w 1320800"/>
              <a:gd name="connsiteY2" fmla="*/ 279400 h 1229200"/>
              <a:gd name="connsiteX3" fmla="*/ 1320800 w 1320800"/>
              <a:gd name="connsiteY3" fmla="*/ 1013300 h 1229200"/>
              <a:gd name="connsiteX4" fmla="*/ 0 w 1320800"/>
              <a:gd name="connsiteY4" fmla="*/ 1229200 h 1229200"/>
              <a:gd name="connsiteX0" fmla="*/ 0 w 1320800"/>
              <a:gd name="connsiteY0" fmla="*/ 1438750 h 1438750"/>
              <a:gd name="connsiteX1" fmla="*/ 12026 w 1320800"/>
              <a:gd name="connsiteY1" fmla="*/ 0 h 1438750"/>
              <a:gd name="connsiteX2" fmla="*/ 1181774 w 1320800"/>
              <a:gd name="connsiteY2" fmla="*/ 488950 h 1438750"/>
              <a:gd name="connsiteX3" fmla="*/ 1320800 w 1320800"/>
              <a:gd name="connsiteY3" fmla="*/ 1222850 h 1438750"/>
              <a:gd name="connsiteX4" fmla="*/ 0 w 1320800"/>
              <a:gd name="connsiteY4" fmla="*/ 1438750 h 1438750"/>
              <a:gd name="connsiteX0" fmla="*/ 0 w 1397000"/>
              <a:gd name="connsiteY0" fmla="*/ 1603850 h 1603850"/>
              <a:gd name="connsiteX1" fmla="*/ 88226 w 1397000"/>
              <a:gd name="connsiteY1" fmla="*/ 0 h 1603850"/>
              <a:gd name="connsiteX2" fmla="*/ 1257974 w 1397000"/>
              <a:gd name="connsiteY2" fmla="*/ 488950 h 1603850"/>
              <a:gd name="connsiteX3" fmla="*/ 1397000 w 1397000"/>
              <a:gd name="connsiteY3" fmla="*/ 1222850 h 1603850"/>
              <a:gd name="connsiteX4" fmla="*/ 0 w 1397000"/>
              <a:gd name="connsiteY4" fmla="*/ 1603850 h 1603850"/>
              <a:gd name="connsiteX0" fmla="*/ 0 w 1397000"/>
              <a:gd name="connsiteY0" fmla="*/ 1603850 h 1603850"/>
              <a:gd name="connsiteX1" fmla="*/ 88226 w 1397000"/>
              <a:gd name="connsiteY1" fmla="*/ 0 h 1603850"/>
              <a:gd name="connsiteX2" fmla="*/ 1169074 w 1397000"/>
              <a:gd name="connsiteY2" fmla="*/ 565150 h 1603850"/>
              <a:gd name="connsiteX3" fmla="*/ 1397000 w 1397000"/>
              <a:gd name="connsiteY3" fmla="*/ 1222850 h 1603850"/>
              <a:gd name="connsiteX4" fmla="*/ 0 w 1397000"/>
              <a:gd name="connsiteY4" fmla="*/ 1603850 h 160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0" h="1603850">
                <a:moveTo>
                  <a:pt x="0" y="1603850"/>
                </a:moveTo>
                <a:cubicBezTo>
                  <a:pt x="4009" y="1124267"/>
                  <a:pt x="84217" y="479583"/>
                  <a:pt x="88226" y="0"/>
                </a:cubicBezTo>
                <a:lnTo>
                  <a:pt x="1169074" y="565150"/>
                </a:lnTo>
                <a:lnTo>
                  <a:pt x="1397000" y="1222850"/>
                </a:lnTo>
                <a:lnTo>
                  <a:pt x="0" y="160385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90266"/>
              </p:ext>
            </p:extLst>
          </p:nvPr>
        </p:nvGraphicFramePr>
        <p:xfrm>
          <a:off x="4271190" y="1957376"/>
          <a:ext cx="894080" cy="3246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1031740110"/>
                    </a:ext>
                  </a:extLst>
                </a:gridCol>
              </a:tblGrid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Point </a:t>
                      </a:r>
                      <a:br>
                        <a:rPr lang="en-US" altLang="ko-KR" sz="1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할당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84666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인구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97062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07</a:t>
                      </a:r>
                      <a:r>
                        <a:rPr lang="ko-KR" altLang="en-US" sz="9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교통량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843393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시 교통량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095500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혼잡빈도강도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28864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혼잡시간강도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464085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개발가능유무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331301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자동차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등록대수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277694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전기자동차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등록대수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768819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급속 충전소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cover</a:t>
                      </a:r>
                      <a:r>
                        <a:rPr lang="en-US" altLang="ko-KR" sz="9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유무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7352"/>
                  </a:ext>
                </a:extLst>
              </a:tr>
              <a:tr h="23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완속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충전소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cover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046179"/>
                  </a:ext>
                </a:extLst>
              </a:tr>
            </a:tbl>
          </a:graphicData>
        </a:graphic>
      </p:graphicFrame>
      <p:cxnSp>
        <p:nvCxnSpPr>
          <p:cNvPr id="79" name="구부러진 연결선 78"/>
          <p:cNvCxnSpPr>
            <a:stCxn id="78" idx="0"/>
            <a:endCxn id="13" idx="0"/>
          </p:cNvCxnSpPr>
          <p:nvPr/>
        </p:nvCxnSpPr>
        <p:spPr>
          <a:xfrm rot="16200000" flipH="1">
            <a:off x="5041520" y="1634085"/>
            <a:ext cx="276865" cy="923446"/>
          </a:xfrm>
          <a:prstGeom prst="curvedConnector3">
            <a:avLst>
              <a:gd name="adj1" fmla="val -82567"/>
            </a:avLst>
          </a:prstGeom>
          <a:ln w="57150">
            <a:solidFill>
              <a:srgbClr val="162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입지선정지수 개발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도출 방법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가정</a:t>
            </a:r>
            <a:endParaRPr lang="en-US" altLang="ko-KR" dirty="0"/>
          </a:p>
          <a:p>
            <a:pPr lvl="1"/>
            <a:r>
              <a:rPr lang="ko-KR" altLang="en-US" dirty="0"/>
              <a:t>기존 충전소는 제시한 지역특성요소를 반영하여 설치 하였음</a:t>
            </a:r>
            <a:endParaRPr lang="en-US" altLang="ko-KR" dirty="0"/>
          </a:p>
          <a:p>
            <a:pPr lvl="1"/>
            <a:r>
              <a:rPr lang="ko-KR" altLang="en-US" dirty="0"/>
              <a:t>충전소는 제시한 지역특성요소만을 고려함</a:t>
            </a:r>
            <a:endParaRPr lang="en-US" altLang="ko-KR" dirty="0"/>
          </a:p>
          <a:p>
            <a:r>
              <a:rPr lang="en-US" altLang="ko-KR" b="1" dirty="0"/>
              <a:t>(</a:t>
            </a:r>
            <a:r>
              <a:rPr lang="ko-KR" altLang="en-US" b="1" dirty="0">
                <a:latin typeface="+mn-ea"/>
              </a:rPr>
              <a:t>광양시 지역특성 요소 추출</a:t>
            </a:r>
            <a:r>
              <a:rPr lang="en-US" altLang="ko-KR" b="1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지역특성요소를 정규화 하여 최종 데이터로 정제</a:t>
            </a:r>
            <a:endParaRPr lang="en-US" altLang="ko-KR" dirty="0"/>
          </a:p>
          <a:p>
            <a:pPr lvl="1"/>
            <a:r>
              <a:rPr lang="ko-KR" altLang="en-US" dirty="0"/>
              <a:t>정규화 방법</a:t>
            </a:r>
            <a:r>
              <a:rPr lang="en-US" altLang="ko-KR" dirty="0"/>
              <a:t>:  </a:t>
            </a:r>
            <a:r>
              <a:rPr lang="ko-KR" altLang="en-US" dirty="0"/>
              <a:t>요소 값</a:t>
            </a:r>
            <a:r>
              <a:rPr lang="en-US" altLang="ko-KR" dirty="0"/>
              <a:t>/ </a:t>
            </a:r>
            <a:r>
              <a:rPr lang="ko-KR" altLang="en-US" dirty="0"/>
              <a:t>요소의 최대값</a:t>
            </a:r>
            <a:endParaRPr lang="en-US" altLang="ko-KR" dirty="0"/>
          </a:p>
          <a:p>
            <a:pPr lvl="1"/>
            <a:r>
              <a:rPr lang="ko-KR" altLang="en-US" dirty="0"/>
              <a:t>지역특성 요소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상관</a:t>
            </a:r>
            <a:r>
              <a:rPr lang="ko-KR" altLang="en-US" b="1" dirty="0">
                <a:latin typeface="+mn-ea"/>
              </a:rPr>
              <a:t>관계 분석</a:t>
            </a:r>
            <a:r>
              <a:rPr lang="en-US" altLang="ko-KR" b="1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선형회귀분석 </a:t>
            </a:r>
            <a:r>
              <a:rPr lang="en-US" altLang="ko-KR" dirty="0"/>
              <a:t>(Linear regression)</a:t>
            </a:r>
            <a:r>
              <a:rPr lang="ko-KR" altLang="en-US" dirty="0"/>
              <a:t>을 이용하여 지역특성과 기존 충전소 관계 분석</a:t>
            </a:r>
            <a:endParaRPr lang="en-US" altLang="ko-KR" dirty="0"/>
          </a:p>
          <a:p>
            <a:pPr lvl="1"/>
            <a:r>
              <a:rPr lang="ko-KR" altLang="en-US" dirty="0"/>
              <a:t>선형회귀분석</a:t>
            </a:r>
            <a:r>
              <a:rPr lang="en-US" altLang="ko-KR" dirty="0"/>
              <a:t>: </a:t>
            </a:r>
            <a:r>
              <a:rPr lang="ko-KR" altLang="en-US" dirty="0"/>
              <a:t>종속 변수 </a:t>
            </a:r>
            <a:r>
              <a:rPr lang="en-US" altLang="ko-KR" dirty="0"/>
              <a:t>(Y)</a:t>
            </a:r>
            <a:r>
              <a:rPr lang="ko-KR" altLang="en-US" dirty="0"/>
              <a:t>와 한 개 이상의 독립 변수 </a:t>
            </a:r>
            <a:r>
              <a:rPr lang="en-US" altLang="ko-KR" dirty="0"/>
              <a:t>(X)</a:t>
            </a:r>
            <a:r>
              <a:rPr lang="ko-KR" altLang="en-US" dirty="0"/>
              <a:t>와의 선형 상관 관계를 모델링</a:t>
            </a:r>
            <a:endParaRPr lang="en-US" altLang="ko-KR" dirty="0"/>
          </a:p>
          <a:p>
            <a:pPr lvl="1"/>
            <a:r>
              <a:rPr lang="ko-KR" altLang="en-US" dirty="0"/>
              <a:t>특징</a:t>
            </a:r>
            <a:r>
              <a:rPr lang="en-US" altLang="ko-KR" dirty="0"/>
              <a:t> : </a:t>
            </a:r>
            <a:r>
              <a:rPr lang="ko-KR" altLang="en-US" dirty="0" smtClean="0"/>
              <a:t>종속변수와 독립변수는 인과관계가 아닌 상관관계이다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입지선정지수 도출</a:t>
            </a:r>
            <a:r>
              <a:rPr lang="en-US" altLang="ko-KR" b="1" dirty="0"/>
              <a:t>) </a:t>
            </a:r>
            <a:r>
              <a:rPr lang="ko-KR" altLang="en-US" dirty="0"/>
              <a:t>선형회귀분석 결과를 가중치로 급속</a:t>
            </a:r>
            <a:r>
              <a:rPr lang="en-US" altLang="ko-KR" dirty="0"/>
              <a:t>/ </a:t>
            </a:r>
            <a:r>
              <a:rPr lang="ko-KR" altLang="en-US" dirty="0" err="1"/>
              <a:t>완속</a:t>
            </a:r>
            <a:r>
              <a:rPr lang="ko-KR" altLang="en-US" dirty="0"/>
              <a:t> 최종 지수 도출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717773"/>
              </p:ext>
            </p:extLst>
          </p:nvPr>
        </p:nvGraphicFramePr>
        <p:xfrm>
          <a:off x="1571625" y="3501308"/>
          <a:ext cx="60007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277575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26466853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1987890377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909985518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625251564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7895220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1459408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739210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정규화</a:t>
                      </a:r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rgbClr val="162D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인구 현황</a:t>
                      </a:r>
                    </a:p>
                  </a:txBody>
                  <a:tcPr marL="9525" marR="9525" marT="9525" marB="0" anchor="ctr">
                    <a:solidFill>
                      <a:srgbClr val="162D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교통량</a:t>
                      </a:r>
                    </a:p>
                  </a:txBody>
                  <a:tcPr marL="9525" marR="9525" marT="9525" marB="0" anchor="ctr">
                    <a:solidFill>
                      <a:srgbClr val="162D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시 교통량</a:t>
                      </a:r>
                    </a:p>
                  </a:txBody>
                  <a:tcPr marL="9525" marR="9525" marT="9525" marB="0" anchor="ctr">
                    <a:solidFill>
                      <a:srgbClr val="162D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혼잡빈도강도</a:t>
                      </a:r>
                    </a:p>
                  </a:txBody>
                  <a:tcPr marL="9525" marR="9525" marT="9525" marB="0" anchor="ctr">
                    <a:solidFill>
                      <a:srgbClr val="162D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혼잡시간강도</a:t>
                      </a:r>
                    </a:p>
                  </a:txBody>
                  <a:tcPr marL="9525" marR="9525" marT="9525" marB="0" anchor="ctr">
                    <a:solidFill>
                      <a:srgbClr val="162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자동차  </a:t>
                      </a:r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등록대수</a:t>
                      </a:r>
                    </a:p>
                  </a:txBody>
                  <a:tcPr marL="9525" marR="9525" marT="9525" marB="0" anchor="ctr">
                    <a:solidFill>
                      <a:srgbClr val="162D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전기자동차 등록대수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62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403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77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입지선정지수 개발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상관관계 분석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선형회귀분석 </a:t>
                </a:r>
                <a:r>
                  <a:rPr lang="en-US" altLang="ko-KR" dirty="0"/>
                  <a:t>(Linear regression)</a:t>
                </a:r>
              </a:p>
              <a:p>
                <a:pPr lvl="1"/>
                <a:r>
                  <a:rPr lang="en-US" altLang="ko-KR" dirty="0"/>
                  <a:t>Formulation </a:t>
                </a:r>
                <a:endParaRPr lang="en-US" altLang="ko-KR" sz="1400" b="1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ko-KR" b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설명하는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와의 상관관계인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를 선형 회귀로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</a:t>
                </a:r>
                <a:endParaRPr lang="en-US" altLang="ko-KR" dirty="0"/>
              </a:p>
              <a:p>
                <a:pPr lvl="2" fontAlgn="ctr"/>
                <a:r>
                  <a:rPr lang="en-US" altLang="ko-KR" dirty="0"/>
                  <a:t>X = </a:t>
                </a:r>
                <a:r>
                  <a:rPr lang="ko-KR" altLang="ko-KR" b="0" dirty="0"/>
                  <a:t>인구 현황</a:t>
                </a:r>
                <a:r>
                  <a:rPr lang="en-US" altLang="ko-KR" b="0" dirty="0"/>
                  <a:t>, </a:t>
                </a:r>
                <a:r>
                  <a:rPr lang="en-US" altLang="ko-KR" b="0" dirty="0" smtClean="0"/>
                  <a:t>07</a:t>
                </a:r>
                <a:r>
                  <a:rPr lang="ko-KR" altLang="ko-KR" b="0" dirty="0" smtClean="0"/>
                  <a:t>시 </a:t>
                </a:r>
                <a:r>
                  <a:rPr lang="ko-KR" altLang="ko-KR" b="0" dirty="0"/>
                  <a:t>교통량</a:t>
                </a:r>
                <a:r>
                  <a:rPr lang="en-US" altLang="ko-KR" b="0" dirty="0"/>
                  <a:t>, 15</a:t>
                </a:r>
                <a:r>
                  <a:rPr lang="ko-KR" altLang="ko-KR" b="0" dirty="0"/>
                  <a:t>시 교통량</a:t>
                </a:r>
                <a:r>
                  <a:rPr lang="en-US" altLang="ko-KR" b="0" dirty="0"/>
                  <a:t>, </a:t>
                </a:r>
                <a:r>
                  <a:rPr lang="ko-KR" altLang="ko-KR" b="0" dirty="0"/>
                  <a:t>혼잡빈도강도</a:t>
                </a:r>
                <a:r>
                  <a:rPr lang="en-US" altLang="ko-KR" b="0" dirty="0"/>
                  <a:t>, </a:t>
                </a:r>
                <a:r>
                  <a:rPr lang="ko-KR" altLang="ko-KR" b="0" dirty="0"/>
                  <a:t>혼잡시간강도</a:t>
                </a:r>
                <a:r>
                  <a:rPr lang="en-US" altLang="ko-KR" b="0" dirty="0"/>
                  <a:t>, </a:t>
                </a:r>
                <a:r>
                  <a:rPr lang="ko-KR" altLang="ko-KR" b="0" dirty="0"/>
                  <a:t>자동차  등록대수</a:t>
                </a:r>
                <a:r>
                  <a:rPr lang="en-US" altLang="ko-KR" b="0" dirty="0"/>
                  <a:t>, </a:t>
                </a:r>
                <a:r>
                  <a:rPr lang="ko-KR" altLang="ko-KR" b="0" dirty="0"/>
                  <a:t>전기자동차 등록대수</a:t>
                </a:r>
                <a:endParaRPr lang="en-US" altLang="ko-KR" b="0" dirty="0"/>
              </a:p>
              <a:p>
                <a:pPr lvl="2" fontAlgn="ctr"/>
                <a:r>
                  <a:rPr lang="en-US" altLang="ko-KR" dirty="0"/>
                  <a:t>Y = </a:t>
                </a:r>
                <a:r>
                  <a:rPr lang="ko-KR" altLang="en-US" dirty="0" smtClean="0"/>
                  <a:t>각 기준 </a:t>
                </a:r>
                <a:r>
                  <a:rPr lang="en-US" altLang="ko-KR" dirty="0" smtClean="0"/>
                  <a:t>point</a:t>
                </a:r>
                <a:r>
                  <a:rPr lang="ko-KR" altLang="en-US" dirty="0" smtClean="0"/>
                  <a:t>의 급속</a:t>
                </a:r>
                <a:r>
                  <a:rPr lang="en-US" altLang="ko-KR" dirty="0"/>
                  <a:t>/</a:t>
                </a:r>
                <a:r>
                  <a:rPr lang="ko-KR" altLang="en-US" dirty="0" err="1"/>
                  <a:t>완속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충전소 </a:t>
                </a:r>
                <a:r>
                  <a:rPr lang="en-US" altLang="ko-KR" dirty="0"/>
                  <a:t>cover </a:t>
                </a:r>
                <a:r>
                  <a:rPr lang="ko-KR" altLang="en-US" dirty="0"/>
                  <a:t>유무</a:t>
                </a:r>
                <a:endParaRPr lang="en-US" altLang="ko-KR" dirty="0"/>
              </a:p>
              <a:p>
                <a:r>
                  <a:rPr lang="ko-KR" altLang="en-US" dirty="0"/>
                  <a:t>결과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7" name="내용 개체 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1793759660"/>
              </p:ext>
            </p:extLst>
          </p:nvPr>
        </p:nvGraphicFramePr>
        <p:xfrm>
          <a:off x="1173196" y="3769567"/>
          <a:ext cx="5684808" cy="2593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10451"/>
              </p:ext>
            </p:extLst>
          </p:nvPr>
        </p:nvGraphicFramePr>
        <p:xfrm>
          <a:off x="6922702" y="3769567"/>
          <a:ext cx="1857374" cy="25939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57819089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3777183954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4003544662"/>
                    </a:ext>
                  </a:extLst>
                </a:gridCol>
              </a:tblGrid>
              <a:tr h="269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정규화</a:t>
                      </a:r>
                      <a:r>
                        <a:rPr lang="en-US" altLang="ko-KR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62D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급속 충전소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62D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완속</a:t>
                      </a:r>
                      <a:r>
                        <a:rPr lang="ko-KR" alt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충전소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62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890013"/>
                  </a:ext>
                </a:extLst>
              </a:tr>
              <a:tr h="269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인구 현황</a:t>
                      </a:r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0.041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1.23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6764407"/>
                  </a:ext>
                </a:extLst>
              </a:tr>
              <a:tr h="269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07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시 </a:t>
                      </a:r>
                      <a:r>
                        <a:rPr lang="ko-KR" altLang="en-US" sz="800" u="none" strike="noStrike" dirty="0">
                          <a:effectLst/>
                        </a:rPr>
                        <a:t>교통량</a:t>
                      </a:r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-0.008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0.078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5466092"/>
                  </a:ext>
                </a:extLst>
              </a:tr>
              <a:tr h="269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15</a:t>
                      </a:r>
                      <a:r>
                        <a:rPr lang="ko-KR" altLang="en-US" sz="800" u="none" strike="noStrike" dirty="0">
                          <a:effectLst/>
                        </a:rPr>
                        <a:t>시 교통량</a:t>
                      </a:r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0.103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0.01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5489633"/>
                  </a:ext>
                </a:extLst>
              </a:tr>
              <a:tr h="269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혼잡빈도강도</a:t>
                      </a:r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0.73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-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0.09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0114977"/>
                  </a:ext>
                </a:extLst>
              </a:tr>
              <a:tr h="269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</a:rPr>
                        <a:t>혼잡시간강도</a:t>
                      </a:r>
                      <a:endParaRPr lang="ko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-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0.32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0.74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093609"/>
                  </a:ext>
                </a:extLst>
              </a:tr>
              <a:tr h="3520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자동차  </a:t>
                      </a:r>
                      <a:r>
                        <a:rPr lang="en-US" altLang="ko-KR" sz="800" u="none" strike="noStrike" dirty="0">
                          <a:effectLst/>
                        </a:rPr>
                        <a:t/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등록대수</a:t>
                      </a:r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0.045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0.21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6590580"/>
                  </a:ext>
                </a:extLst>
              </a:tr>
              <a:tr h="3520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전기자동차 </a:t>
                      </a:r>
                      <a:r>
                        <a:rPr lang="en-US" altLang="ko-KR" sz="800" u="none" strike="noStrike" dirty="0">
                          <a:effectLst/>
                        </a:rPr>
                        <a:t/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등록대수</a:t>
                      </a:r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0.008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0.0066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3995321"/>
                  </a:ext>
                </a:extLst>
              </a:tr>
              <a:tr h="269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Intersept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-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0.0002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0.0066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7331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83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입지선정지수 개발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입지선정지수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선형회귀분석 시사점</a:t>
            </a:r>
            <a:endParaRPr lang="en-US" altLang="ko-KR" dirty="0"/>
          </a:p>
          <a:p>
            <a:pPr lvl="1"/>
            <a:r>
              <a:rPr lang="ko-KR" altLang="en-US" dirty="0"/>
              <a:t>기존 급속충전소는 혼잡빈도강도가 높은 곳에</a:t>
            </a:r>
            <a:r>
              <a:rPr lang="en-US" altLang="ko-KR" dirty="0"/>
              <a:t>, </a:t>
            </a:r>
            <a:r>
              <a:rPr lang="ko-KR" altLang="en-US" dirty="0" err="1"/>
              <a:t>완속</a:t>
            </a:r>
            <a:r>
              <a:rPr lang="ko-KR" altLang="en-US" dirty="0"/>
              <a:t> 충전소는 인구 현황이 높은 곳에 설치되어 있으며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이는 상식적으로 유의미한 결과라 생각됨</a:t>
            </a:r>
            <a:endParaRPr lang="en-US" altLang="ko-KR" dirty="0"/>
          </a:p>
          <a:p>
            <a:r>
              <a:rPr lang="ko-KR" altLang="en-US" dirty="0"/>
              <a:t>입지선정지수</a:t>
            </a:r>
            <a:endParaRPr lang="en-US" altLang="ko-KR" dirty="0"/>
          </a:p>
          <a:p>
            <a:pPr lvl="1"/>
            <a:r>
              <a:rPr lang="ko-KR" altLang="en-US" dirty="0"/>
              <a:t>데이터를 기반하여 지역특성을 충전소에 맞게 적절한 가중치 부여하여 객관성 </a:t>
            </a:r>
            <a:r>
              <a:rPr lang="ko-KR" altLang="en-US" dirty="0" smtClean="0"/>
              <a:t>부여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급속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완속</a:t>
            </a:r>
            <a:r>
              <a:rPr lang="ko-KR" altLang="en-US" dirty="0" smtClean="0"/>
              <a:t> 입지선정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지수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정규화된 지역특성 </a:t>
            </a:r>
            <a:r>
              <a:rPr lang="en-US" altLang="ko-KR" dirty="0" smtClean="0"/>
              <a:t>X </a:t>
            </a:r>
            <a:r>
              <a:rPr lang="ko-KR" altLang="en-US" dirty="0" smtClean="0"/>
              <a:t>급속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완속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선형회귀</a:t>
            </a:r>
            <a:r>
              <a:rPr lang="en-US" altLang="ko-KR" dirty="0" smtClean="0"/>
              <a:t> coefficient </a:t>
            </a:r>
            <a:r>
              <a:rPr lang="ko-KR" altLang="en-US" dirty="0" smtClean="0"/>
              <a:t>결과</a:t>
            </a:r>
            <a:endParaRPr lang="en-US" altLang="ko-KR" dirty="0"/>
          </a:p>
          <a:p>
            <a:pPr lvl="2"/>
            <a:r>
              <a:rPr lang="ko-KR" altLang="en-US" dirty="0" err="1"/>
              <a:t>급속충전소</a:t>
            </a:r>
            <a:r>
              <a:rPr lang="ko-KR" altLang="en-US" dirty="0"/>
              <a:t> 입지선정지수 </a:t>
            </a:r>
            <a:r>
              <a:rPr lang="en-US" altLang="ko-KR" dirty="0"/>
              <a:t>: </a:t>
            </a:r>
            <a:r>
              <a:rPr lang="en-US" altLang="ko-KR" dirty="0" err="1"/>
              <a:t>w_FS</a:t>
            </a:r>
            <a:r>
              <a:rPr lang="en-US" altLang="ko-KR" dirty="0"/>
              <a:t>, </a:t>
            </a:r>
            <a:r>
              <a:rPr lang="ko-KR" altLang="en-US" dirty="0" err="1"/>
              <a:t>완속충전소</a:t>
            </a:r>
            <a:r>
              <a:rPr lang="ko-KR" altLang="en-US" dirty="0"/>
              <a:t> 입지선정지수</a:t>
            </a:r>
            <a:r>
              <a:rPr lang="en-US" altLang="ko-KR" dirty="0"/>
              <a:t>: </a:t>
            </a:r>
            <a:r>
              <a:rPr lang="en-US" altLang="ko-KR" dirty="0" err="1"/>
              <a:t>w_SS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440616"/>
              </p:ext>
            </p:extLst>
          </p:nvPr>
        </p:nvGraphicFramePr>
        <p:xfrm>
          <a:off x="1422278" y="3754749"/>
          <a:ext cx="894080" cy="271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808815178"/>
                    </a:ext>
                  </a:extLst>
                </a:gridCol>
              </a:tblGrid>
              <a:tr h="353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정규화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지역특성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391807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인구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749916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07</a:t>
                      </a:r>
                      <a:r>
                        <a:rPr lang="ko-KR" altLang="en-US" sz="9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교통량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032915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교통량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743910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혼잡빈도강도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373945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혼잡시간강도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8600"/>
                  </a:ext>
                </a:extLst>
              </a:tr>
              <a:tr h="353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764266"/>
                  </a:ext>
                </a:extLst>
              </a:tr>
              <a:tr h="353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전기자동차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74695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515787"/>
              </p:ext>
            </p:extLst>
          </p:nvPr>
        </p:nvGraphicFramePr>
        <p:xfrm>
          <a:off x="2574725" y="3754747"/>
          <a:ext cx="669925" cy="271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25">
                  <a:extLst>
                    <a:ext uri="{9D8B030D-6E8A-4147-A177-3AD203B41FA5}">
                      <a16:colId xmlns:a16="http://schemas.microsoft.com/office/drawing/2014/main" val="310210761"/>
                    </a:ext>
                  </a:extLst>
                </a:gridCol>
              </a:tblGrid>
              <a:tr h="3391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급속 충전소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192714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0.041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852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-0.008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59556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0.103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697960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0.73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909644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-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0.32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24126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0.045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076038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0.008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61880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543771"/>
              </p:ext>
            </p:extLst>
          </p:nvPr>
        </p:nvGraphicFramePr>
        <p:xfrm>
          <a:off x="6380633" y="3754747"/>
          <a:ext cx="669925" cy="271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25">
                  <a:extLst>
                    <a:ext uri="{9D8B030D-6E8A-4147-A177-3AD203B41FA5}">
                      <a16:colId xmlns:a16="http://schemas.microsoft.com/office/drawing/2014/main" val="3715642650"/>
                    </a:ext>
                  </a:extLst>
                </a:gridCol>
              </a:tblGrid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완속</a:t>
                      </a:r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충전소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224292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1.23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48856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0.078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975434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0.01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95247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-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0.09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40661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0.74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462844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0.21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157989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 smtClean="0">
                          <a:effectLst/>
                        </a:rPr>
                        <a:t>0.0066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98292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901091"/>
              </p:ext>
            </p:extLst>
          </p:nvPr>
        </p:nvGraphicFramePr>
        <p:xfrm>
          <a:off x="5223448" y="3754747"/>
          <a:ext cx="894080" cy="271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808815178"/>
                    </a:ext>
                  </a:extLst>
                </a:gridCol>
              </a:tblGrid>
              <a:tr h="353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정규화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지역특성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391807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인구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749916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07</a:t>
                      </a:r>
                      <a:r>
                        <a:rPr lang="ko-KR" altLang="en-US" sz="9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교통량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032915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교통량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743910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혼잡빈도강도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373945"/>
                  </a:ext>
                </a:extLst>
              </a:tr>
              <a:tr h="323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혼잡시간강도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8600"/>
                  </a:ext>
                </a:extLst>
              </a:tr>
              <a:tr h="353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764266"/>
                  </a:ext>
                </a:extLst>
              </a:tr>
              <a:tr h="353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전기자동차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74695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84481"/>
              </p:ext>
            </p:extLst>
          </p:nvPr>
        </p:nvGraphicFramePr>
        <p:xfrm>
          <a:off x="3602111" y="4736287"/>
          <a:ext cx="669925" cy="678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25">
                  <a:extLst>
                    <a:ext uri="{9D8B030D-6E8A-4147-A177-3AD203B41FA5}">
                      <a16:colId xmlns:a16="http://schemas.microsoft.com/office/drawing/2014/main" val="310210761"/>
                    </a:ext>
                  </a:extLst>
                </a:gridCol>
              </a:tblGrid>
              <a:tr h="3391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w_FS</a:t>
                      </a:r>
                      <a:endParaRPr lang="ko-KR" altLang="en-US" sz="900" b="1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192714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852"/>
                  </a:ext>
                </a:extLst>
              </a:tr>
            </a:tbl>
          </a:graphicData>
        </a:graphic>
      </p:graphicFrame>
      <p:sp>
        <p:nvSpPr>
          <p:cNvPr id="9" name="곱셈 기호 8"/>
          <p:cNvSpPr/>
          <p:nvPr/>
        </p:nvSpPr>
        <p:spPr>
          <a:xfrm>
            <a:off x="2327924" y="5075452"/>
            <a:ext cx="233644" cy="251552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셈 기호 16"/>
          <p:cNvSpPr/>
          <p:nvPr/>
        </p:nvSpPr>
        <p:spPr>
          <a:xfrm>
            <a:off x="6135420" y="5075452"/>
            <a:ext cx="233644" cy="251552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등호 19"/>
          <p:cNvSpPr/>
          <p:nvPr/>
        </p:nvSpPr>
        <p:spPr>
          <a:xfrm>
            <a:off x="3244650" y="5075452"/>
            <a:ext cx="233644" cy="251552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등호 20"/>
          <p:cNvSpPr/>
          <p:nvPr/>
        </p:nvSpPr>
        <p:spPr>
          <a:xfrm>
            <a:off x="7052146" y="5075452"/>
            <a:ext cx="233644" cy="251552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355948"/>
              </p:ext>
            </p:extLst>
          </p:nvPr>
        </p:nvGraphicFramePr>
        <p:xfrm>
          <a:off x="7414347" y="4736287"/>
          <a:ext cx="669925" cy="678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25">
                  <a:extLst>
                    <a:ext uri="{9D8B030D-6E8A-4147-A177-3AD203B41FA5}">
                      <a16:colId xmlns:a16="http://schemas.microsoft.com/office/drawing/2014/main" val="310210761"/>
                    </a:ext>
                  </a:extLst>
                </a:gridCol>
              </a:tblGrid>
              <a:tr h="3391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w_SS</a:t>
                      </a:r>
                      <a:endParaRPr lang="ko-KR" altLang="en-US" sz="900" b="1" u="none" strike="noStrike" kern="12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192714"/>
                  </a:ext>
                </a:extLst>
              </a:tr>
              <a:tr h="3391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701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 문제 정의 및 해결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최적화 문제 정의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Maximal Covering Location Problem (MCLP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/>
              <a:t>MCLP</a:t>
            </a:r>
            <a:r>
              <a:rPr lang="ko-KR" altLang="en-US" dirty="0"/>
              <a:t>는 </a:t>
            </a:r>
            <a:r>
              <a:rPr lang="ko-KR" altLang="en-US" dirty="0" smtClean="0"/>
              <a:t>최대지역커버문제로 </a:t>
            </a:r>
            <a:r>
              <a:rPr lang="en-US" altLang="ko-KR" dirty="0" smtClean="0"/>
              <a:t>Mixed Integer Linear Programming  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설비가 </a:t>
            </a:r>
            <a:r>
              <a:rPr lang="en-US" altLang="ko-KR" dirty="0"/>
              <a:t>cover</a:t>
            </a:r>
            <a:r>
              <a:rPr lang="ko-KR" altLang="en-US" dirty="0"/>
              <a:t>하는 수요 </a:t>
            </a:r>
            <a:r>
              <a:rPr lang="en-US" altLang="ko-KR" dirty="0"/>
              <a:t>(covered demand)</a:t>
            </a:r>
            <a:r>
              <a:rPr lang="ko-KR" altLang="en-US" dirty="0"/>
              <a:t>의 합을 최대화 하면서 </a:t>
            </a:r>
            <a:r>
              <a:rPr lang="en-US" altLang="ko-KR" dirty="0"/>
              <a:t>K</a:t>
            </a:r>
            <a:r>
              <a:rPr lang="ko-KR" altLang="en-US" dirty="0"/>
              <a:t>개 설비를 세울 위치를 </a:t>
            </a:r>
            <a:r>
              <a:rPr lang="ko-KR" altLang="en-US" dirty="0" smtClean="0"/>
              <a:t>선정하는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ko-KR" altLang="en-US" dirty="0"/>
              <a:t>가정</a:t>
            </a:r>
            <a:endParaRPr lang="en-US" altLang="ko-KR" dirty="0"/>
          </a:p>
          <a:p>
            <a:pPr lvl="2"/>
            <a:r>
              <a:rPr lang="ko-KR" altLang="en-US" dirty="0"/>
              <a:t>설비의 위치가 수요 발생 지점으로부터 일정 거리 </a:t>
            </a:r>
            <a:r>
              <a:rPr lang="en-US" altLang="ko-KR" dirty="0"/>
              <a:t>Residual </a:t>
            </a:r>
            <a:r>
              <a:rPr lang="ko-KR" altLang="en-US" dirty="0"/>
              <a:t>이내에 수요를 커버함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이때 거리 </a:t>
            </a:r>
            <a:r>
              <a:rPr lang="en-US" altLang="ko-KR" dirty="0"/>
              <a:t>Residual</a:t>
            </a:r>
            <a:r>
              <a:rPr lang="ko-KR" altLang="en-US" dirty="0"/>
              <a:t>은 커버리지 거리</a:t>
            </a:r>
            <a:r>
              <a:rPr lang="en-US" altLang="ko-KR" dirty="0"/>
              <a:t>(covered distance) 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r>
              <a:rPr lang="en-US" altLang="ko-KR" dirty="0"/>
              <a:t>cover</a:t>
            </a:r>
            <a:r>
              <a:rPr lang="ko-KR" altLang="en-US" dirty="0"/>
              <a:t>되지 못 한 수요는 서비스를 받지 못하는 수요가 아니라 서비스를 받긴 하지만 서비스 받는 설비로 부터의 거리가 커버리지 밖에 있어 만족할 만한 서비스 수준을 제공받지 못하는 수요를 의미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57" name="그룹 56"/>
          <p:cNvGrpSpPr/>
          <p:nvPr/>
        </p:nvGrpSpPr>
        <p:grpSpPr>
          <a:xfrm>
            <a:off x="1974522" y="4097547"/>
            <a:ext cx="5194956" cy="2295509"/>
            <a:chOff x="1233579" y="4244197"/>
            <a:chExt cx="5194956" cy="229550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764" y="4319930"/>
              <a:ext cx="2416937" cy="2080869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1233579" y="4244197"/>
              <a:ext cx="1285336" cy="135434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78640" y="5185359"/>
              <a:ext cx="1285336" cy="1354347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연결자 6"/>
            <p:cNvSpPr/>
            <p:nvPr/>
          </p:nvSpPr>
          <p:spPr>
            <a:xfrm>
              <a:off x="1787860" y="4832983"/>
              <a:ext cx="176774" cy="176774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연결자 37"/>
            <p:cNvSpPr/>
            <p:nvPr/>
          </p:nvSpPr>
          <p:spPr>
            <a:xfrm>
              <a:off x="3032921" y="5774145"/>
              <a:ext cx="176774" cy="176774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stCxn id="7" idx="6"/>
              <a:endCxn id="6" idx="6"/>
            </p:cNvCxnSpPr>
            <p:nvPr/>
          </p:nvCxnSpPr>
          <p:spPr>
            <a:xfrm>
              <a:off x="1964634" y="4921370"/>
              <a:ext cx="554281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구부러진 연결선 41"/>
            <p:cNvCxnSpPr>
              <a:stCxn id="50" idx="1"/>
              <a:endCxn id="48" idx="1"/>
            </p:cNvCxnSpPr>
            <p:nvPr/>
          </p:nvCxnSpPr>
          <p:spPr>
            <a:xfrm rot="10800000">
              <a:off x="2241775" y="4727593"/>
              <a:ext cx="1896839" cy="318453"/>
            </a:xfrm>
            <a:prstGeom prst="curvedConnector4">
              <a:avLst>
                <a:gd name="adj1" fmla="val 47446"/>
                <a:gd name="adj2" fmla="val 17178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왼쪽 중괄호 47"/>
            <p:cNvSpPr/>
            <p:nvPr/>
          </p:nvSpPr>
          <p:spPr>
            <a:xfrm rot="5400000">
              <a:off x="2144884" y="4547341"/>
              <a:ext cx="193780" cy="554281"/>
            </a:xfrm>
            <a:prstGeom prst="lef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4138612" y="4907545"/>
              <a:ext cx="2289923" cy="459008"/>
              <a:chOff x="4138612" y="4907545"/>
              <a:chExt cx="2289923" cy="45900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4138613" y="4907545"/>
                <a:ext cx="22899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C00000"/>
                    </a:solidFill>
                  </a:rPr>
                  <a:t>커버리지 거리</a:t>
                </a:r>
                <a:r>
                  <a:rPr lang="en-US" altLang="ko-KR" sz="1200" dirty="0">
                    <a:solidFill>
                      <a:srgbClr val="C00000"/>
                    </a:solidFill>
                  </a:rPr>
                  <a:t>(covered distance)</a:t>
                </a:r>
                <a:endParaRPr lang="ko-KR" altLang="en-US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138612" y="5089554"/>
                <a:ext cx="11528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: 500m </a:t>
                </a:r>
                <a:r>
                  <a:rPr lang="ko-KR" altLang="en-US" sz="1200" dirty="0"/>
                  <a:t>로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가정</a:t>
                </a:r>
              </a:p>
            </p:txBody>
          </p:sp>
        </p:grpSp>
      </p:grpSp>
      <p:sp>
        <p:nvSpPr>
          <p:cNvPr id="12" name="직사각형 11"/>
          <p:cNvSpPr/>
          <p:nvPr/>
        </p:nvSpPr>
        <p:spPr>
          <a:xfrm>
            <a:off x="244365" y="6551556"/>
            <a:ext cx="87631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800" dirty="0" smtClean="0">
                <a:solidFill>
                  <a:prstClr val="black"/>
                </a:solidFill>
              </a:rPr>
              <a:t>Church</a:t>
            </a:r>
            <a:r>
              <a:rPr lang="en-US" altLang="ko-KR" sz="800" dirty="0">
                <a:solidFill>
                  <a:prstClr val="black"/>
                </a:solidFill>
              </a:rPr>
              <a:t>, Richard, and Charles </a:t>
            </a:r>
            <a:r>
              <a:rPr lang="en-US" altLang="ko-KR" sz="800" dirty="0" err="1">
                <a:solidFill>
                  <a:prstClr val="black"/>
                </a:solidFill>
              </a:rPr>
              <a:t>ReVelle</a:t>
            </a:r>
            <a:r>
              <a:rPr lang="en-US" altLang="ko-KR" sz="800" dirty="0">
                <a:solidFill>
                  <a:prstClr val="black"/>
                </a:solidFill>
              </a:rPr>
              <a:t>. "The maximal covering location problem." Papers of the Regional Science Association. Vol. 32. No. 1. Springer-</a:t>
            </a:r>
            <a:r>
              <a:rPr lang="en-US" altLang="ko-KR" sz="800" dirty="0" err="1">
                <a:solidFill>
                  <a:prstClr val="black"/>
                </a:solidFill>
              </a:rPr>
              <a:t>Verlag</a:t>
            </a:r>
            <a:r>
              <a:rPr lang="en-US" altLang="ko-KR" sz="800" dirty="0">
                <a:solidFill>
                  <a:prstClr val="black"/>
                </a:solidFill>
              </a:rPr>
              <a:t>, 1974.</a:t>
            </a:r>
          </a:p>
        </p:txBody>
      </p:sp>
    </p:spTree>
    <p:extLst>
      <p:ext uri="{BB962C8B-B14F-4D97-AF65-F5344CB8AC3E}">
        <p14:creationId xmlns:p14="http://schemas.microsoft.com/office/powerpoint/2010/main" val="3959976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 문제 정의 및 해결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최적화 문제 정의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Maximal Covering Location Problem (MCLP)</a:t>
            </a:r>
          </a:p>
          <a:p>
            <a:pPr lvl="1"/>
            <a:r>
              <a:rPr lang="en-US" altLang="ko-KR" dirty="0"/>
              <a:t>Formulation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급속 충전소</a:t>
            </a:r>
            <a:endParaRPr lang="en-US" altLang="ko-KR" dirty="0"/>
          </a:p>
          <a:p>
            <a:pPr lvl="2"/>
            <a:r>
              <a:rPr lang="ko-KR" altLang="en-US" dirty="0"/>
              <a:t>설치 가능한 </a:t>
            </a:r>
            <a:r>
              <a:rPr lang="ko-KR" altLang="en-US" b="1" dirty="0"/>
              <a:t>기준</a:t>
            </a:r>
            <a:r>
              <a:rPr lang="en-US" altLang="ko-KR" b="1" dirty="0"/>
              <a:t>point</a:t>
            </a:r>
            <a:r>
              <a:rPr lang="ko-KR" altLang="en-US" dirty="0"/>
              <a:t>만 추출하여 </a:t>
            </a:r>
            <a:r>
              <a:rPr lang="en-US" altLang="ko-KR" dirty="0"/>
              <a:t>y</a:t>
            </a:r>
            <a:r>
              <a:rPr lang="ko-KR" altLang="en-US" dirty="0"/>
              <a:t>에 부여</a:t>
            </a:r>
            <a:endParaRPr lang="en-US" altLang="ko-KR" dirty="0"/>
          </a:p>
          <a:p>
            <a:pPr lvl="2"/>
            <a:r>
              <a:rPr lang="en-US" altLang="ko-KR" dirty="0"/>
              <a:t>K= 20, </a:t>
            </a:r>
            <a:r>
              <a:rPr lang="ko-KR" altLang="en-US" dirty="0"/>
              <a:t>커버리지</a:t>
            </a:r>
            <a:r>
              <a:rPr lang="en-US" altLang="ko-KR" dirty="0"/>
              <a:t> </a:t>
            </a:r>
            <a:r>
              <a:rPr lang="ko-KR" altLang="en-US" dirty="0"/>
              <a:t>거리</a:t>
            </a:r>
            <a:r>
              <a:rPr lang="en-US" altLang="ko-KR" dirty="0"/>
              <a:t>: 500m, </a:t>
            </a:r>
            <a:r>
              <a:rPr lang="ko-KR" altLang="en-US" dirty="0"/>
              <a:t>후보</a:t>
            </a:r>
            <a:r>
              <a:rPr lang="en-US" altLang="ko-KR" dirty="0"/>
              <a:t> </a:t>
            </a:r>
            <a:r>
              <a:rPr lang="ko-KR" altLang="en-US" dirty="0"/>
              <a:t>장소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급속</a:t>
            </a:r>
            <a:r>
              <a:rPr lang="en-US" altLang="ko-KR" dirty="0" smtClean="0"/>
              <a:t> </a:t>
            </a:r>
            <a:r>
              <a:rPr lang="ko-KR" altLang="en-US" dirty="0" smtClean="0"/>
              <a:t>충전소 입지선정지수가 가장 높은</a:t>
            </a:r>
            <a:r>
              <a:rPr lang="en-US" altLang="ko-KR" dirty="0" smtClean="0"/>
              <a:t> 5000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point</a:t>
            </a:r>
            <a:endParaRPr lang="en-US" altLang="ko-KR" dirty="0"/>
          </a:p>
          <a:p>
            <a:pPr lvl="1"/>
            <a:r>
              <a:rPr lang="ko-KR" altLang="en-US" dirty="0" err="1"/>
              <a:t>완속</a:t>
            </a:r>
            <a:r>
              <a:rPr lang="ko-KR" altLang="en-US" dirty="0"/>
              <a:t> 충전소</a:t>
            </a:r>
            <a:endParaRPr lang="en-US" altLang="ko-KR" dirty="0"/>
          </a:p>
          <a:p>
            <a:pPr lvl="2"/>
            <a:r>
              <a:rPr lang="ko-KR" altLang="en-US" dirty="0"/>
              <a:t>모든 </a:t>
            </a:r>
            <a:r>
              <a:rPr lang="ko-KR" altLang="en-US" b="1" dirty="0"/>
              <a:t>기준</a:t>
            </a:r>
            <a:r>
              <a:rPr lang="en-US" altLang="ko-KR" b="1" dirty="0"/>
              <a:t>point</a:t>
            </a:r>
            <a:r>
              <a:rPr lang="ko-KR" altLang="en-US" dirty="0"/>
              <a:t>를 </a:t>
            </a:r>
            <a:r>
              <a:rPr lang="en-US" altLang="ko-KR" dirty="0"/>
              <a:t>y</a:t>
            </a:r>
            <a:r>
              <a:rPr lang="ko-KR" altLang="en-US" dirty="0"/>
              <a:t>에 부여</a:t>
            </a:r>
            <a:endParaRPr lang="en-US" altLang="ko-KR" dirty="0"/>
          </a:p>
          <a:p>
            <a:pPr lvl="2"/>
            <a:r>
              <a:rPr lang="en-US" altLang="ko-KR" dirty="0"/>
              <a:t>K= 20, </a:t>
            </a:r>
            <a:r>
              <a:rPr lang="ko-KR" altLang="en-US" dirty="0"/>
              <a:t>커버리지</a:t>
            </a:r>
            <a:r>
              <a:rPr lang="en-US" altLang="ko-KR" dirty="0"/>
              <a:t> </a:t>
            </a:r>
            <a:r>
              <a:rPr lang="ko-KR" altLang="en-US" dirty="0"/>
              <a:t>거리</a:t>
            </a:r>
            <a:r>
              <a:rPr lang="en-US" altLang="ko-KR" dirty="0"/>
              <a:t>: 500m, </a:t>
            </a:r>
            <a:r>
              <a:rPr lang="ko-KR" altLang="en-US" dirty="0"/>
              <a:t>후보</a:t>
            </a:r>
            <a:r>
              <a:rPr lang="en-US" altLang="ko-KR" dirty="0"/>
              <a:t> </a:t>
            </a:r>
            <a:r>
              <a:rPr lang="ko-KR" altLang="en-US" dirty="0"/>
              <a:t>장소</a:t>
            </a:r>
            <a:r>
              <a:rPr lang="en-US" altLang="ko-KR" dirty="0"/>
              <a:t>: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완속</a:t>
            </a:r>
            <a:r>
              <a:rPr lang="ko-KR" altLang="en-US" dirty="0" smtClean="0"/>
              <a:t> 충전소 입지선정지수가 </a:t>
            </a:r>
            <a:r>
              <a:rPr lang="ko-KR" altLang="en-US" dirty="0"/>
              <a:t>가장 높은</a:t>
            </a:r>
            <a:r>
              <a:rPr lang="en-US" altLang="ko-KR" dirty="0"/>
              <a:t> 5000</a:t>
            </a:r>
            <a:r>
              <a:rPr lang="ko-KR" altLang="en-US" dirty="0"/>
              <a:t>개 </a:t>
            </a:r>
            <a:r>
              <a:rPr lang="en-US" altLang="ko-KR" dirty="0"/>
              <a:t>point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18" name="그룹 17"/>
          <p:cNvGrpSpPr/>
          <p:nvPr/>
        </p:nvGrpSpPr>
        <p:grpSpPr>
          <a:xfrm>
            <a:off x="744952" y="2107750"/>
            <a:ext cx="7654097" cy="2175304"/>
            <a:chOff x="837849" y="2168132"/>
            <a:chExt cx="7654097" cy="2175304"/>
          </a:xfrm>
        </p:grpSpPr>
        <p:sp>
          <p:nvSpPr>
            <p:cNvPr id="12" name="직사각형 11"/>
            <p:cNvSpPr/>
            <p:nvPr/>
          </p:nvSpPr>
          <p:spPr>
            <a:xfrm>
              <a:off x="5162200" y="3758661"/>
              <a:ext cx="3329745" cy="584775"/>
            </a:xfrm>
            <a:prstGeom prst="rect">
              <a:avLst/>
            </a:prstGeom>
            <a:ln>
              <a:solidFill>
                <a:srgbClr val="162D4D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-(1) : </a:t>
              </a:r>
              <a:r>
                <a:rPr lang="ko-KR" altLang="en-US" sz="800" dirty="0" err="1"/>
                <a:t>목적함수</a:t>
              </a:r>
              <a:r>
                <a:rPr lang="en-US" altLang="ko-KR" sz="800" dirty="0"/>
                <a:t>, </a:t>
              </a:r>
              <a:r>
                <a:rPr lang="ko-KR" altLang="en-US" sz="800" dirty="0"/>
                <a:t>가중치 </a:t>
              </a:r>
              <a:r>
                <a:rPr lang="en-US" altLang="ko-KR" sz="800" dirty="0"/>
                <a:t>w</a:t>
              </a:r>
              <a:r>
                <a:rPr lang="ko-KR" altLang="en-US" sz="800" dirty="0"/>
                <a:t>인 수요 포인트를 최대한 많이 커버하게 해라</a:t>
              </a:r>
            </a:p>
            <a:p>
              <a:r>
                <a:rPr lang="en-US" altLang="ko-KR" sz="800" dirty="0"/>
                <a:t>-(2) : </a:t>
              </a:r>
              <a:r>
                <a:rPr lang="ko-KR" altLang="en-US" sz="800" dirty="0" err="1"/>
                <a:t>수요포인트</a:t>
              </a:r>
              <a:r>
                <a:rPr lang="ko-KR" altLang="en-US" sz="800" dirty="0"/>
                <a:t> </a:t>
              </a:r>
              <a:r>
                <a:rPr lang="en-US" altLang="ko-KR" sz="800" dirty="0" err="1"/>
                <a:t>i</a:t>
              </a:r>
              <a:r>
                <a:rPr lang="ko-KR" altLang="en-US" sz="800" dirty="0"/>
                <a:t>는 설비 후보 지역이 커버하는 </a:t>
              </a:r>
              <a:r>
                <a:rPr lang="ko-KR" altLang="en-US" sz="800" dirty="0" err="1"/>
                <a:t>거리안에서</a:t>
              </a:r>
              <a:r>
                <a:rPr lang="ko-KR" altLang="en-US" sz="800" dirty="0"/>
                <a:t> 적어도 하나 이상의 설비로 </a:t>
              </a:r>
              <a:r>
                <a:rPr lang="ko-KR" altLang="en-US" sz="800" dirty="0" err="1"/>
                <a:t>부터</a:t>
              </a:r>
              <a:r>
                <a:rPr lang="ko-KR" altLang="en-US" sz="800" dirty="0"/>
                <a:t> 커버가 된다</a:t>
              </a:r>
              <a:r>
                <a:rPr lang="en-US" altLang="ko-KR" sz="800" dirty="0"/>
                <a:t>. </a:t>
              </a:r>
            </a:p>
            <a:p>
              <a:r>
                <a:rPr lang="en-US" altLang="ko-KR" sz="800" dirty="0"/>
                <a:t>-(3) : </a:t>
              </a:r>
              <a:r>
                <a:rPr lang="ko-KR" altLang="en-US" sz="800" dirty="0"/>
                <a:t>총 설치할 설비는 </a:t>
              </a:r>
              <a:r>
                <a:rPr lang="en-US" altLang="ko-KR" sz="800" dirty="0"/>
                <a:t>K</a:t>
              </a:r>
              <a:r>
                <a:rPr lang="ko-KR" altLang="en-US" sz="800" dirty="0"/>
                <a:t>개 이다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162200" y="2405078"/>
              <a:ext cx="3329746" cy="1077218"/>
            </a:xfrm>
            <a:prstGeom prst="rect">
              <a:avLst/>
            </a:prstGeom>
            <a:ln>
              <a:solidFill>
                <a:srgbClr val="162D4D"/>
              </a:solidFill>
            </a:ln>
          </p:spPr>
          <p:txBody>
            <a:bodyPr wrap="square" numCol="1">
              <a:spAutoFit/>
            </a:bodyPr>
            <a:lstStyle/>
            <a:p>
              <a:r>
                <a:rPr lang="en-US" altLang="ko-KR" sz="800" dirty="0"/>
                <a:t>- </a:t>
              </a:r>
              <a:r>
                <a:rPr lang="en-US" altLang="ko-KR" sz="800" dirty="0" err="1"/>
                <a:t>i</a:t>
              </a:r>
              <a:r>
                <a:rPr lang="en-US" altLang="ko-KR" sz="800" dirty="0"/>
                <a:t> : </a:t>
              </a:r>
              <a:r>
                <a:rPr lang="ko-KR" altLang="en-US" sz="800" dirty="0"/>
                <a:t>수요 포인트 </a:t>
              </a:r>
              <a:r>
                <a:rPr lang="en-US" altLang="ko-KR" sz="800" dirty="0"/>
                <a:t>index</a:t>
              </a:r>
            </a:p>
            <a:p>
              <a:r>
                <a:rPr lang="en-US" altLang="ko-KR" sz="800" dirty="0"/>
                <a:t>- j : </a:t>
              </a:r>
              <a:r>
                <a:rPr lang="ko-KR" altLang="en-US" sz="800" dirty="0"/>
                <a:t>설비 후보지역 </a:t>
              </a:r>
              <a:r>
                <a:rPr lang="en-US" altLang="ko-KR" sz="800" dirty="0"/>
                <a:t>index</a:t>
              </a:r>
            </a:p>
            <a:p>
              <a:r>
                <a:rPr lang="en-US" altLang="ko-KR" sz="800" dirty="0"/>
                <a:t>- I : </a:t>
              </a:r>
              <a:r>
                <a:rPr lang="ko-KR" altLang="en-US" sz="800" dirty="0"/>
                <a:t>수요 포인트 집합</a:t>
              </a:r>
            </a:p>
            <a:p>
              <a:r>
                <a:rPr lang="en-US" altLang="ko-KR" sz="800" dirty="0"/>
                <a:t>- J : </a:t>
              </a:r>
              <a:r>
                <a:rPr lang="ko-KR" altLang="en-US" sz="800" dirty="0"/>
                <a:t>설비 후보지역 집합</a:t>
              </a:r>
            </a:p>
            <a:p>
              <a:r>
                <a:rPr lang="en-US" altLang="ko-KR" sz="800" dirty="0"/>
                <a:t>- K : </a:t>
              </a:r>
              <a:r>
                <a:rPr lang="ko-KR" altLang="en-US" sz="800" dirty="0"/>
                <a:t>총 설치해야 하는 설비 개수</a:t>
              </a:r>
            </a:p>
            <a:p>
              <a:r>
                <a:rPr lang="en-US" altLang="ko-KR" sz="800" dirty="0"/>
                <a:t>- x : </a:t>
              </a:r>
              <a:r>
                <a:rPr lang="ko-KR" altLang="en-US" sz="800" dirty="0"/>
                <a:t>설비 후보 지역 중 위치 </a:t>
              </a:r>
              <a:r>
                <a:rPr lang="en-US" altLang="ko-KR" sz="800" dirty="0"/>
                <a:t>j</a:t>
              </a:r>
              <a:r>
                <a:rPr lang="ko-KR" altLang="en-US" sz="800" dirty="0"/>
                <a:t>에 설비가 설치되면 </a:t>
              </a:r>
              <a:r>
                <a:rPr lang="en-US" altLang="ko-KR" sz="800" dirty="0"/>
                <a:t>1, </a:t>
              </a:r>
              <a:r>
                <a:rPr lang="ko-KR" altLang="en-US" sz="800" dirty="0"/>
                <a:t>그렇지 않으면 </a:t>
              </a:r>
              <a:r>
                <a:rPr lang="en-US" altLang="ko-KR" sz="800" dirty="0"/>
                <a:t>0</a:t>
              </a:r>
            </a:p>
            <a:p>
              <a:r>
                <a:rPr lang="en-US" altLang="ko-KR" sz="800" dirty="0"/>
                <a:t>- y : </a:t>
              </a:r>
              <a:r>
                <a:rPr lang="ko-KR" altLang="en-US" sz="800" dirty="0"/>
                <a:t>적어도 하나의 설비로 그 포인트가 커버가 되면 </a:t>
              </a:r>
              <a:r>
                <a:rPr lang="en-US" altLang="ko-KR" sz="800" dirty="0"/>
                <a:t>1, </a:t>
              </a:r>
              <a:r>
                <a:rPr lang="ko-KR" altLang="en-US" sz="800" dirty="0"/>
                <a:t>그렇지 않으면 </a:t>
              </a:r>
              <a:r>
                <a:rPr lang="en-US" altLang="ko-KR" sz="800" dirty="0"/>
                <a:t>0</a:t>
              </a:r>
            </a:p>
            <a:p>
              <a:r>
                <a:rPr lang="en-US" altLang="ko-KR" sz="800" dirty="0"/>
                <a:t>- w :  </a:t>
              </a:r>
              <a:r>
                <a:rPr lang="ko-KR" altLang="en-US" sz="800" dirty="0"/>
                <a:t>입지선정지수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37849" y="2168132"/>
              <a:ext cx="4188877" cy="233093"/>
            </a:xfrm>
            <a:prstGeom prst="rect">
              <a:avLst/>
            </a:prstGeom>
            <a:solidFill>
              <a:srgbClr val="0035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Formulation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162200" y="2168132"/>
              <a:ext cx="3329745" cy="233093"/>
            </a:xfrm>
            <a:prstGeom prst="rect">
              <a:avLst/>
            </a:prstGeom>
            <a:solidFill>
              <a:srgbClr val="0035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Mathematical statement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162200" y="3522392"/>
              <a:ext cx="3329745" cy="233093"/>
            </a:xfrm>
            <a:prstGeom prst="rect">
              <a:avLst/>
            </a:prstGeom>
            <a:solidFill>
              <a:srgbClr val="00357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Describe </a:t>
              </a:r>
              <a:endPara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44365" y="6551556"/>
            <a:ext cx="87631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800" dirty="0" smtClean="0">
                <a:solidFill>
                  <a:prstClr val="black"/>
                </a:solidFill>
              </a:rPr>
              <a:t>Church</a:t>
            </a:r>
            <a:r>
              <a:rPr lang="en-US" altLang="ko-KR" sz="800" dirty="0">
                <a:solidFill>
                  <a:prstClr val="black"/>
                </a:solidFill>
              </a:rPr>
              <a:t>, Richard, and Charles </a:t>
            </a:r>
            <a:r>
              <a:rPr lang="en-US" altLang="ko-KR" sz="800" dirty="0" err="1">
                <a:solidFill>
                  <a:prstClr val="black"/>
                </a:solidFill>
              </a:rPr>
              <a:t>ReVelle</a:t>
            </a:r>
            <a:r>
              <a:rPr lang="en-US" altLang="ko-KR" sz="800" dirty="0">
                <a:solidFill>
                  <a:prstClr val="black"/>
                </a:solidFill>
              </a:rPr>
              <a:t>. "The maximal covering location problem." Papers of the Regional Science Association. Vol. 32. No. 1. Springer-</a:t>
            </a:r>
            <a:r>
              <a:rPr lang="en-US" altLang="ko-KR" sz="800" dirty="0" err="1">
                <a:solidFill>
                  <a:prstClr val="black"/>
                </a:solidFill>
              </a:rPr>
              <a:t>Verlag</a:t>
            </a:r>
            <a:r>
              <a:rPr lang="en-US" altLang="ko-KR" sz="800" dirty="0">
                <a:solidFill>
                  <a:prstClr val="black"/>
                </a:solidFill>
              </a:rPr>
              <a:t>, 1974.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44952" y="2340843"/>
            <a:ext cx="4188877" cy="1942210"/>
          </a:xfrm>
          <a:prstGeom prst="rect">
            <a:avLst/>
          </a:prstGeom>
          <a:solidFill>
            <a:schemeClr val="bg1"/>
          </a:solidFill>
          <a:ln w="9525">
            <a:solidFill>
              <a:srgbClr val="003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27" y="2422330"/>
            <a:ext cx="40481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0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D8935A5-0DEA-4049-84B1-1A00B5A2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분석 개요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4365" y="6350825"/>
            <a:ext cx="865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1)</a:t>
            </a:r>
            <a:r>
              <a:rPr lang="ko-KR" altLang="en-US" sz="800" dirty="0"/>
              <a:t> 별첨</a:t>
            </a:r>
            <a:r>
              <a:rPr lang="en-US" altLang="ko-KR" sz="800" dirty="0"/>
              <a:t>1</a:t>
            </a:r>
            <a:r>
              <a:rPr lang="ko-KR" altLang="en-US" sz="800" dirty="0"/>
              <a:t> 광양시 전기자동차 등록대수는 </a:t>
            </a:r>
            <a:r>
              <a:rPr lang="en-US" altLang="ko-KR" sz="800" dirty="0"/>
              <a:t>2017</a:t>
            </a:r>
            <a:r>
              <a:rPr lang="ko-KR" altLang="en-US" sz="800" dirty="0"/>
              <a:t>년에 비해 연평균 </a:t>
            </a:r>
            <a:r>
              <a:rPr lang="en-US" altLang="ko-KR" sz="800" dirty="0"/>
              <a:t>19.3% </a:t>
            </a:r>
            <a:r>
              <a:rPr lang="ko-KR" altLang="en-US" sz="800" dirty="0"/>
              <a:t>증가함 </a:t>
            </a:r>
            <a:r>
              <a:rPr lang="en-US" altLang="ko-KR" sz="800" dirty="0"/>
              <a:t>(</a:t>
            </a:r>
            <a:r>
              <a:rPr lang="ko-KR" altLang="en-US" sz="800" dirty="0"/>
              <a:t>데이터</a:t>
            </a:r>
            <a:r>
              <a:rPr lang="en-US" altLang="ko-KR" sz="800" dirty="0"/>
              <a:t>: </a:t>
            </a:r>
            <a:r>
              <a:rPr lang="ko-KR" altLang="en-US" sz="800" dirty="0"/>
              <a:t> </a:t>
            </a:r>
            <a:r>
              <a:rPr lang="en-US" altLang="ko-KR" sz="800" dirty="0"/>
              <a:t>06.</a:t>
            </a:r>
            <a:r>
              <a:rPr lang="ko-KR" altLang="en-US" sz="800" dirty="0"/>
              <a:t>전기차보급현황</a:t>
            </a:r>
            <a:r>
              <a:rPr lang="en-US" altLang="ko-KR" sz="800" dirty="0"/>
              <a:t>(</a:t>
            </a:r>
            <a:r>
              <a:rPr lang="ko-KR" altLang="en-US" sz="800" dirty="0"/>
              <a:t>연도별</a:t>
            </a:r>
            <a:r>
              <a:rPr lang="en-US" altLang="ko-KR" sz="800" dirty="0"/>
              <a:t>,</a:t>
            </a:r>
            <a:r>
              <a:rPr lang="ko-KR" altLang="en-US" sz="800" dirty="0" err="1"/>
              <a:t>읍면동별</a:t>
            </a:r>
            <a:r>
              <a:rPr lang="en-US" altLang="ko-KR" sz="800" dirty="0"/>
              <a:t>))</a:t>
            </a:r>
          </a:p>
          <a:p>
            <a:r>
              <a:rPr lang="en-US" altLang="ko-KR" sz="800" dirty="0"/>
              <a:t>2) </a:t>
            </a:r>
            <a:r>
              <a:rPr lang="ko-KR" altLang="en-US" sz="800" dirty="0"/>
              <a:t>출처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2"/>
              </a:rPr>
              <a:t>http://</a:t>
            </a:r>
            <a:r>
              <a:rPr lang="en-US" altLang="ko-KR" sz="800" dirty="0" smtClean="0">
                <a:hlinkClick r:id="rId2"/>
              </a:rPr>
              <a:t>www.newspim.com/news/view/20200519000760</a:t>
            </a:r>
            <a:endParaRPr lang="en-US" altLang="ko-KR" sz="800" dirty="0" smtClean="0"/>
          </a:p>
          <a:p>
            <a:r>
              <a:rPr lang="en-US" altLang="ko-KR" sz="800" dirty="0" smtClean="0"/>
              <a:t>3</a:t>
            </a:r>
            <a:r>
              <a:rPr lang="en-US" altLang="ko-KR" sz="800" dirty="0"/>
              <a:t>) Church, Richard, and Charles </a:t>
            </a:r>
            <a:r>
              <a:rPr lang="en-US" altLang="ko-KR" sz="800" dirty="0" err="1"/>
              <a:t>ReVelle</a:t>
            </a:r>
            <a:r>
              <a:rPr lang="en-US" altLang="ko-KR" sz="800" dirty="0"/>
              <a:t>. "The maximal covering location problem." Papers of the Regional Science Association. Vol. 32. No. 1. Springer-</a:t>
            </a:r>
            <a:r>
              <a:rPr lang="en-US" altLang="ko-KR" sz="800" dirty="0" err="1"/>
              <a:t>Verlag</a:t>
            </a:r>
            <a:r>
              <a:rPr lang="en-US" altLang="ko-KR" sz="800" dirty="0"/>
              <a:t>, 1974</a:t>
            </a:r>
            <a:r>
              <a:rPr lang="en-US" altLang="ko-KR" sz="800" dirty="0" smtClean="0"/>
              <a:t>.</a:t>
            </a:r>
            <a:endParaRPr lang="en-US" altLang="ko-KR" sz="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4A7D67-86DC-4E4C-900D-F45FF02CC114}"/>
              </a:ext>
            </a:extLst>
          </p:cNvPr>
          <p:cNvSpPr/>
          <p:nvPr/>
        </p:nvSpPr>
        <p:spPr>
          <a:xfrm>
            <a:off x="246140" y="1264175"/>
            <a:ext cx="844952" cy="8076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 smtClean="0">
                <a:solidFill>
                  <a:schemeClr val="tx1"/>
                </a:solidFill>
              </a:rPr>
              <a:t>분석</a:t>
            </a:r>
            <a:endParaRPr kumimoji="1"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 smtClean="0">
                <a:solidFill>
                  <a:schemeClr val="tx1"/>
                </a:solidFill>
              </a:rPr>
              <a:t>목적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23FF0-AC87-ED4C-A2A3-660E983E0345}"/>
              </a:ext>
            </a:extLst>
          </p:cNvPr>
          <p:cNvSpPr/>
          <p:nvPr/>
        </p:nvSpPr>
        <p:spPr>
          <a:xfrm>
            <a:off x="1192192" y="1264175"/>
            <a:ext cx="7483496" cy="80769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defTabSz="914400" latinLnBrk="1">
              <a:spcBef>
                <a:spcPts val="10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prstClr val="black"/>
                </a:solidFill>
              </a:rPr>
              <a:t>광양시는 전기차 수요 </a:t>
            </a:r>
            <a:r>
              <a:rPr lang="ko-KR" altLang="en-US" sz="1100" b="1" dirty="0" smtClean="0">
                <a:solidFill>
                  <a:prstClr val="black"/>
                </a:solidFill>
              </a:rPr>
              <a:t>증가</a:t>
            </a:r>
            <a:r>
              <a:rPr lang="en-US" altLang="ko-KR" sz="1100" b="1" baseline="30000" dirty="0" smtClean="0">
                <a:solidFill>
                  <a:prstClr val="black"/>
                </a:solidFill>
              </a:rPr>
              <a:t>1)</a:t>
            </a:r>
            <a:r>
              <a:rPr lang="ko-KR" altLang="en-US" sz="1100" b="1" dirty="0" smtClean="0">
                <a:solidFill>
                  <a:prstClr val="black"/>
                </a:solidFill>
              </a:rPr>
              <a:t>로 </a:t>
            </a:r>
            <a:r>
              <a:rPr lang="ko-KR" altLang="en-US" sz="1100" b="1" dirty="0">
                <a:solidFill>
                  <a:prstClr val="black"/>
                </a:solidFill>
              </a:rPr>
              <a:t>인한 전기차 충전소 추가 설치가 필요하며</a:t>
            </a:r>
            <a:r>
              <a:rPr lang="en-US" altLang="ko-KR" sz="1100" b="1" dirty="0">
                <a:solidFill>
                  <a:prstClr val="black"/>
                </a:solidFill>
              </a:rPr>
              <a:t>, </a:t>
            </a:r>
            <a:r>
              <a:rPr lang="ko-KR" altLang="en-US" sz="1100" b="1" dirty="0">
                <a:solidFill>
                  <a:prstClr val="black"/>
                </a:solidFill>
              </a:rPr>
              <a:t>적극적인 지원 </a:t>
            </a:r>
            <a:r>
              <a:rPr lang="ko-KR" altLang="en-US" sz="1100" b="1" dirty="0" smtClean="0">
                <a:solidFill>
                  <a:prstClr val="black"/>
                </a:solidFill>
              </a:rPr>
              <a:t>사업</a:t>
            </a:r>
            <a:r>
              <a:rPr lang="en-US" altLang="ko-KR" sz="1100" b="1" baseline="30000" dirty="0">
                <a:solidFill>
                  <a:prstClr val="black"/>
                </a:solidFill>
              </a:rPr>
              <a:t> </a:t>
            </a:r>
            <a:r>
              <a:rPr lang="en-US" altLang="ko-KR" sz="1100" b="1" baseline="30000" dirty="0" smtClean="0">
                <a:solidFill>
                  <a:prstClr val="black"/>
                </a:solidFill>
              </a:rPr>
              <a:t>2) </a:t>
            </a:r>
            <a:r>
              <a:rPr lang="ko-KR" altLang="en-US" sz="1100" b="1" dirty="0" smtClean="0">
                <a:solidFill>
                  <a:prstClr val="black"/>
                </a:solidFill>
              </a:rPr>
              <a:t>을 </a:t>
            </a:r>
            <a:r>
              <a:rPr lang="ko-KR" altLang="en-US" sz="1100" b="1" dirty="0">
                <a:solidFill>
                  <a:prstClr val="black"/>
                </a:solidFill>
              </a:rPr>
              <a:t>하고 있음</a:t>
            </a:r>
            <a:endParaRPr lang="en-US" altLang="ko-KR" sz="1100" b="1" dirty="0">
              <a:solidFill>
                <a:prstClr val="black"/>
              </a:solidFill>
            </a:endParaRPr>
          </a:p>
          <a:p>
            <a:pPr marL="228600" lvl="0" indent="-228600" defTabSz="914400" latinLnBrk="1">
              <a:spcBef>
                <a:spcPts val="10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prstClr val="black"/>
                </a:solidFill>
              </a:rPr>
              <a:t>광양시</a:t>
            </a:r>
            <a:r>
              <a:rPr lang="en-US" altLang="ko-KR" sz="1100" b="1" dirty="0">
                <a:solidFill>
                  <a:prstClr val="black"/>
                </a:solidFill>
              </a:rPr>
              <a:t> </a:t>
            </a:r>
            <a:r>
              <a:rPr lang="ko-KR" altLang="en-US" sz="1100" b="1" dirty="0">
                <a:solidFill>
                  <a:prstClr val="black"/>
                </a:solidFill>
              </a:rPr>
              <a:t>지역특성을 반영한 객관적인 최적의 충전소 입지선정지수</a:t>
            </a:r>
            <a:r>
              <a:rPr lang="en-US" altLang="ko-KR" sz="1100" b="1" dirty="0">
                <a:solidFill>
                  <a:prstClr val="black"/>
                </a:solidFill>
              </a:rPr>
              <a:t> </a:t>
            </a:r>
            <a:r>
              <a:rPr lang="ko-KR" altLang="en-US" sz="1100" b="1" dirty="0" smtClean="0">
                <a:solidFill>
                  <a:prstClr val="black"/>
                </a:solidFill>
              </a:rPr>
              <a:t>개발 및 이를 통한 충전소 </a:t>
            </a:r>
            <a:r>
              <a:rPr lang="ko-KR" altLang="en-US" sz="1100" b="1" dirty="0">
                <a:solidFill>
                  <a:prstClr val="black"/>
                </a:solidFill>
              </a:rPr>
              <a:t>최적화 모델 구축</a:t>
            </a:r>
            <a:endParaRPr lang="en-US" altLang="ko-KR" sz="1100" b="1" dirty="0">
              <a:solidFill>
                <a:prstClr val="black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9C9E44-90AD-EF45-B600-34D90BDFB66E}"/>
              </a:ext>
            </a:extLst>
          </p:cNvPr>
          <p:cNvSpPr/>
          <p:nvPr/>
        </p:nvSpPr>
        <p:spPr>
          <a:xfrm>
            <a:off x="246140" y="2145577"/>
            <a:ext cx="844952" cy="20786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분석 프로세스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19327A0-4B82-2846-90B4-D5B5DA35AB0A}"/>
              </a:ext>
            </a:extLst>
          </p:cNvPr>
          <p:cNvCxnSpPr/>
          <p:nvPr/>
        </p:nvCxnSpPr>
        <p:spPr>
          <a:xfrm>
            <a:off x="290665" y="6349097"/>
            <a:ext cx="86102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AD2CBC-DDA5-684C-9C8A-2F72D18FC881}"/>
              </a:ext>
            </a:extLst>
          </p:cNvPr>
          <p:cNvSpPr/>
          <p:nvPr/>
        </p:nvSpPr>
        <p:spPr>
          <a:xfrm>
            <a:off x="1192192" y="2148247"/>
            <a:ext cx="7483496" cy="207869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 11">
            <a:extLst>
              <a:ext uri="{FF2B5EF4-FFF2-40B4-BE49-F238E27FC236}">
                <a16:creationId xmlns:a16="http://schemas.microsoft.com/office/drawing/2014/main" id="{2FC4905E-A4F5-9948-8978-5374C28C9254}"/>
              </a:ext>
            </a:extLst>
          </p:cNvPr>
          <p:cNvSpPr/>
          <p:nvPr/>
        </p:nvSpPr>
        <p:spPr>
          <a:xfrm>
            <a:off x="3557326" y="3048609"/>
            <a:ext cx="279043" cy="17879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12">
            <a:extLst>
              <a:ext uri="{FF2B5EF4-FFF2-40B4-BE49-F238E27FC236}">
                <a16:creationId xmlns:a16="http://schemas.microsoft.com/office/drawing/2014/main" id="{3BAAE523-D4FC-1A46-90DD-17ABB0FF800C}"/>
              </a:ext>
            </a:extLst>
          </p:cNvPr>
          <p:cNvSpPr/>
          <p:nvPr/>
        </p:nvSpPr>
        <p:spPr>
          <a:xfrm>
            <a:off x="6002690" y="3048609"/>
            <a:ext cx="279043" cy="17879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1B09E95-34FD-B140-B2E1-63E0C8A9C8E6}"/>
              </a:ext>
            </a:extLst>
          </p:cNvPr>
          <p:cNvGrpSpPr/>
          <p:nvPr/>
        </p:nvGrpSpPr>
        <p:grpSpPr>
          <a:xfrm>
            <a:off x="1386414" y="2232223"/>
            <a:ext cx="2178038" cy="1902119"/>
            <a:chOff x="244365" y="1855148"/>
            <a:chExt cx="2636858" cy="313145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389B2E6-090A-5645-B34C-D42F57959878}"/>
                </a:ext>
              </a:extLst>
            </p:cNvPr>
            <p:cNvSpPr/>
            <p:nvPr/>
          </p:nvSpPr>
          <p:spPr>
            <a:xfrm>
              <a:off x="244365" y="2260585"/>
              <a:ext cx="2636858" cy="2726015"/>
            </a:xfrm>
            <a:prstGeom prst="rect">
              <a:avLst/>
            </a:prstGeom>
            <a:solidFill>
              <a:srgbClr val="E4EEF8"/>
            </a:solidFill>
            <a:ln>
              <a:solidFill>
                <a:srgbClr val="0035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Ins="36000" rtlCol="0" anchor="t"/>
            <a:lstStyle/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제공받은 데이터 중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광양시 지역 특성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파악이 가능한 요소 선택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266700" lvl="1" indent="-180975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01.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충전기설치현황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03.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자동차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</a:rPr>
                <a:t>등록현황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06.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전기자동차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</a:rPr>
                <a:t>보급현황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08.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격자 별 인구 현황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11.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시간대별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추정 교통량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12.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혼잡빈도강도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13.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혼잡시간강도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10.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상세 도로망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14.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광양시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_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</a:rPr>
                <a:t>소유지정보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20.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</a:rPr>
                <a:t>행정경계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 </a:t>
              </a:r>
            </a:p>
          </p:txBody>
        </p:sp>
        <p:sp>
          <p:nvSpPr>
            <p:cNvPr id="44" name="양쪽 모서리가 둥근 사각형 43">
              <a:extLst>
                <a:ext uri="{FF2B5EF4-FFF2-40B4-BE49-F238E27FC236}">
                  <a16:creationId xmlns:a16="http://schemas.microsoft.com/office/drawing/2014/main" id="{F7290D25-EA11-A34B-9A24-337698DC264C}"/>
                </a:ext>
              </a:extLst>
            </p:cNvPr>
            <p:cNvSpPr/>
            <p:nvPr/>
          </p:nvSpPr>
          <p:spPr>
            <a:xfrm>
              <a:off x="244365" y="1855148"/>
              <a:ext cx="2636858" cy="405438"/>
            </a:xfrm>
            <a:prstGeom prst="round2SameRect">
              <a:avLst/>
            </a:prstGeom>
            <a:gradFill flip="none" rotWithShape="1">
              <a:gsLst>
                <a:gs pos="0">
                  <a:srgbClr val="162D4D"/>
                </a:gs>
                <a:gs pos="100000">
                  <a:srgbClr val="003571"/>
                </a:gs>
              </a:gsLst>
              <a:lin ang="5400000" scaled="1"/>
              <a:tileRect/>
            </a:gradFill>
            <a:ln>
              <a:solidFill>
                <a:srgbClr val="0035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n-ea"/>
                </a:rPr>
                <a:t>Exploratory Data Analysis</a:t>
              </a:r>
              <a:endParaRPr lang="ko-KR" altLang="en-US" sz="1000" b="1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5DBB57E-911E-3B4B-812F-851B4E6DDFEA}"/>
              </a:ext>
            </a:extLst>
          </p:cNvPr>
          <p:cNvGrpSpPr/>
          <p:nvPr/>
        </p:nvGrpSpPr>
        <p:grpSpPr>
          <a:xfrm>
            <a:off x="3830902" y="2232223"/>
            <a:ext cx="2178038" cy="1902120"/>
            <a:chOff x="3204862" y="1855148"/>
            <a:chExt cx="2636858" cy="313145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51D2462-914B-064F-8749-77B283CCFA03}"/>
                </a:ext>
              </a:extLst>
            </p:cNvPr>
            <p:cNvSpPr/>
            <p:nvPr/>
          </p:nvSpPr>
          <p:spPr>
            <a:xfrm>
              <a:off x="3204862" y="2260587"/>
              <a:ext cx="2628231" cy="2726014"/>
            </a:xfrm>
            <a:prstGeom prst="rect">
              <a:avLst/>
            </a:prstGeom>
            <a:solidFill>
              <a:srgbClr val="E4EEF8"/>
            </a:solidFill>
            <a:ln>
              <a:solidFill>
                <a:srgbClr val="0035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000" rtlCol="0" anchor="t"/>
            <a:lstStyle/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광양시 지역특성 요소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추출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266700" lvl="1" indent="-180975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정규화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인구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  <a:t>7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시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교통량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15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시 교통량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혼잡빈도강도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혼잡시간강도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기존 급속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/ </a:t>
              </a:r>
              <a:r>
                <a:rPr lang="ko-KR" altLang="en-US" sz="900" dirty="0" err="1">
                  <a:solidFill>
                    <a:schemeClr val="tx1"/>
                  </a:solidFill>
                  <a:latin typeface="+mn-ea"/>
                </a:rPr>
                <a:t>완속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충전소 위치와 광양시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지역특성간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연관성 분석</a:t>
              </a:r>
              <a:endParaRPr lang="en-US" altLang="ko-KR" sz="900" b="1" dirty="0">
                <a:solidFill>
                  <a:schemeClr val="tx1"/>
                </a:solidFill>
                <a:latin typeface="+mn-ea"/>
              </a:endParaRPr>
            </a:p>
            <a:p>
              <a:pPr marL="266700" lvl="1" indent="-180975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선형회귀분석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연관성 분석 바탕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+mn-ea"/>
                </a:rPr>
                <a:t>충전소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latin typeface="+mn-ea"/>
                </a:rPr>
                <a:t>입지선정 지수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도출</a:t>
              </a:r>
              <a:endParaRPr lang="en-US" altLang="ko-KR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양쪽 모서리가 둥근 사각형 48">
              <a:extLst>
                <a:ext uri="{FF2B5EF4-FFF2-40B4-BE49-F238E27FC236}">
                  <a16:creationId xmlns:a16="http://schemas.microsoft.com/office/drawing/2014/main" id="{AFDBFDA9-54E7-C646-A51B-A70A3913256C}"/>
                </a:ext>
              </a:extLst>
            </p:cNvPr>
            <p:cNvSpPr/>
            <p:nvPr/>
          </p:nvSpPr>
          <p:spPr>
            <a:xfrm>
              <a:off x="3204862" y="1855148"/>
              <a:ext cx="2636858" cy="405439"/>
            </a:xfrm>
            <a:prstGeom prst="round2SameRect">
              <a:avLst/>
            </a:prstGeom>
            <a:gradFill flip="none" rotWithShape="1">
              <a:gsLst>
                <a:gs pos="0">
                  <a:srgbClr val="162D4D"/>
                </a:gs>
                <a:gs pos="100000">
                  <a:srgbClr val="003571"/>
                </a:gs>
              </a:gsLst>
              <a:lin ang="5400000" scaled="1"/>
              <a:tileRect/>
            </a:gradFill>
            <a:ln>
              <a:solidFill>
                <a:srgbClr val="0035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latin typeface="+mn-ea"/>
                </a:rPr>
                <a:t>충전소 입지선정지수 </a:t>
              </a:r>
              <a:r>
                <a:rPr lang="ko-KR" altLang="en-US" sz="1000" b="1" dirty="0">
                  <a:latin typeface="+mn-ea"/>
                </a:rPr>
                <a:t>개발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BEEAE2D-4792-3F45-8F5B-DF2E8B85A63E}"/>
              </a:ext>
            </a:extLst>
          </p:cNvPr>
          <p:cNvGrpSpPr/>
          <p:nvPr/>
        </p:nvGrpSpPr>
        <p:grpSpPr>
          <a:xfrm>
            <a:off x="6277140" y="2232223"/>
            <a:ext cx="2178039" cy="1902120"/>
            <a:chOff x="6165359" y="1855148"/>
            <a:chExt cx="2636859" cy="313145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282E028-A4DC-C043-AE03-46BBFC9C4143}"/>
                </a:ext>
              </a:extLst>
            </p:cNvPr>
            <p:cNvSpPr/>
            <p:nvPr/>
          </p:nvSpPr>
          <p:spPr>
            <a:xfrm>
              <a:off x="6165360" y="2260586"/>
              <a:ext cx="2636858" cy="2726016"/>
            </a:xfrm>
            <a:prstGeom prst="rect">
              <a:avLst/>
            </a:prstGeom>
            <a:solidFill>
              <a:srgbClr val="E4EEF8"/>
            </a:solidFill>
            <a:ln>
              <a:solidFill>
                <a:srgbClr val="0035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" rtlCol="0" anchor="t"/>
            <a:lstStyle/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최적화</a:t>
              </a:r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모델 선정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266700" lvl="1" indent="-180975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Maximal Covering Location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  <a:t>Problem</a:t>
              </a:r>
              <a:r>
                <a:rPr lang="en-US" altLang="ko-KR" sz="800" b="1" baseline="30000" dirty="0">
                  <a:solidFill>
                    <a:prstClr val="black"/>
                  </a:solidFill>
                </a:rPr>
                <a:t> </a:t>
              </a:r>
              <a:r>
                <a:rPr lang="en-US" altLang="ko-KR" sz="800" b="1" baseline="30000" dirty="0" smtClean="0">
                  <a:solidFill>
                    <a:prstClr val="black"/>
                  </a:solidFill>
                </a:rPr>
                <a:t>3)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  <a:p>
              <a:pPr marL="266700" lvl="1" indent="-180975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목적함수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입지선정지수를 최대화하는 충전소 위치 선정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최적화 모델 </a:t>
              </a:r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solver</a:t>
              </a:r>
            </a:p>
            <a:p>
              <a:pPr marL="266700" lvl="1" indent="-180975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오픈소스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solver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인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Coin-OR-CBC</a:t>
              </a:r>
            </a:p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최적 입지 도출  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ko-KR" altLang="en-US" sz="900" dirty="0"/>
            </a:p>
          </p:txBody>
        </p:sp>
        <p:sp>
          <p:nvSpPr>
            <p:cNvPr id="54" name="양쪽 모서리가 둥근 사각형 53">
              <a:extLst>
                <a:ext uri="{FF2B5EF4-FFF2-40B4-BE49-F238E27FC236}">
                  <a16:creationId xmlns:a16="http://schemas.microsoft.com/office/drawing/2014/main" id="{051B2703-B1A6-694C-ACAD-4A042EDFC5D1}"/>
                </a:ext>
              </a:extLst>
            </p:cNvPr>
            <p:cNvSpPr/>
            <p:nvPr/>
          </p:nvSpPr>
          <p:spPr>
            <a:xfrm>
              <a:off x="6165359" y="1855148"/>
              <a:ext cx="2636858" cy="405438"/>
            </a:xfrm>
            <a:prstGeom prst="round2SameRect">
              <a:avLst/>
            </a:prstGeom>
            <a:gradFill flip="none" rotWithShape="1">
              <a:gsLst>
                <a:gs pos="0">
                  <a:srgbClr val="162D4D"/>
                </a:gs>
                <a:gs pos="100000">
                  <a:srgbClr val="003571"/>
                </a:gs>
              </a:gsLst>
              <a:lin ang="5400000" scaled="1"/>
              <a:tileRect/>
            </a:gradFill>
            <a:ln>
              <a:solidFill>
                <a:srgbClr val="0035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latin typeface="+mn-ea"/>
                </a:rPr>
                <a:t>최적화 문제 정의 및 해결</a:t>
              </a: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5D8FE3A-29A2-4798-889D-44A13D9320F9}"/>
              </a:ext>
            </a:extLst>
          </p:cNvPr>
          <p:cNvSpPr/>
          <p:nvPr/>
        </p:nvSpPr>
        <p:spPr>
          <a:xfrm>
            <a:off x="246140" y="4297982"/>
            <a:ext cx="844952" cy="19381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 smtClean="0">
                <a:solidFill>
                  <a:schemeClr val="tx1"/>
                </a:solidFill>
              </a:rPr>
              <a:t>분석</a:t>
            </a:r>
            <a:endParaRPr kumimoji="1"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 smtClean="0">
                <a:solidFill>
                  <a:schemeClr val="tx1"/>
                </a:solidFill>
              </a:rPr>
              <a:t>결과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2418C67-B36C-4D68-BF87-2B9122F235BA}"/>
              </a:ext>
            </a:extLst>
          </p:cNvPr>
          <p:cNvSpPr/>
          <p:nvPr/>
        </p:nvSpPr>
        <p:spPr>
          <a:xfrm>
            <a:off x="1404888" y="4408931"/>
            <a:ext cx="2170912" cy="1677600"/>
          </a:xfrm>
          <a:prstGeom prst="rect">
            <a:avLst/>
          </a:prstGeom>
          <a:solidFill>
            <a:schemeClr val="bg1"/>
          </a:solidFill>
          <a:ln>
            <a:solidFill>
              <a:srgbClr val="162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ysClr val="windowText" lastClr="000000"/>
                </a:solidFill>
              </a:rPr>
              <a:t>광양시 지역 특성 시각화 및 </a:t>
            </a:r>
            <a:r>
              <a:rPr lang="ko-KR" altLang="en-US" sz="900" b="1" dirty="0" smtClean="0">
                <a:solidFill>
                  <a:sysClr val="windowText" lastClr="000000"/>
                </a:solidFill>
              </a:rPr>
              <a:t>시사점 제시 </a:t>
            </a:r>
            <a:endParaRPr lang="ko-KR" altLang="en-US" sz="900" b="1" dirty="0">
              <a:solidFill>
                <a:sysClr val="windowText" lastClr="00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083BE13-9B67-498B-842F-7D016F264FA2}"/>
              </a:ext>
            </a:extLst>
          </p:cNvPr>
          <p:cNvSpPr/>
          <p:nvPr/>
        </p:nvSpPr>
        <p:spPr>
          <a:xfrm>
            <a:off x="3838028" y="4426306"/>
            <a:ext cx="2170912" cy="1677600"/>
          </a:xfrm>
          <a:prstGeom prst="rect">
            <a:avLst/>
          </a:prstGeom>
          <a:solidFill>
            <a:schemeClr val="bg1"/>
          </a:solidFill>
          <a:ln>
            <a:solidFill>
              <a:srgbClr val="162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t"/>
          <a:lstStyle/>
          <a:p>
            <a:pPr algn="ctr"/>
            <a:r>
              <a:rPr lang="ko-KR" altLang="en-US" sz="900" b="1" dirty="0" smtClean="0">
                <a:solidFill>
                  <a:sysClr val="windowText" lastClr="000000"/>
                </a:solidFill>
              </a:rPr>
              <a:t>충전소 입지선정지수 정의</a:t>
            </a:r>
            <a:endParaRPr lang="en-US" altLang="ko-KR" sz="900" b="1" dirty="0">
              <a:solidFill>
                <a:sysClr val="windowText" lastClr="000000"/>
              </a:solidFill>
            </a:endParaRPr>
          </a:p>
          <a:p>
            <a:pPr marL="177800" lvl="1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급속 충전소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입지선정지수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900" dirty="0" err="1">
                <a:solidFill>
                  <a:schemeClr val="tx1"/>
                </a:solidFill>
                <a:latin typeface="+mn-ea"/>
              </a:rPr>
              <a:t>FS_w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 marL="177800" lvl="1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완속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충전소 입지선정지수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900" dirty="0" err="1">
                <a:solidFill>
                  <a:schemeClr val="tx1"/>
                </a:solidFill>
                <a:latin typeface="+mn-ea"/>
              </a:rPr>
              <a:t>SS_w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endParaRPr lang="ko-KR" alt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AE494-6E92-4C4A-B663-9F6778F4A961}"/>
              </a:ext>
            </a:extLst>
          </p:cNvPr>
          <p:cNvSpPr/>
          <p:nvPr/>
        </p:nvSpPr>
        <p:spPr>
          <a:xfrm>
            <a:off x="6290517" y="4387298"/>
            <a:ext cx="2170912" cy="1677600"/>
          </a:xfrm>
          <a:prstGeom prst="rect">
            <a:avLst/>
          </a:prstGeom>
          <a:solidFill>
            <a:schemeClr val="bg1"/>
          </a:solidFill>
          <a:ln>
            <a:solidFill>
              <a:srgbClr val="162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ysClr val="windowText" lastClr="000000"/>
                </a:solidFill>
              </a:rPr>
              <a:t>급속</a:t>
            </a:r>
            <a:r>
              <a:rPr lang="en-US" altLang="ko-KR" sz="900" b="1" dirty="0">
                <a:solidFill>
                  <a:sysClr val="windowText" lastClr="000000"/>
                </a:solidFill>
              </a:rPr>
              <a:t>/ </a:t>
            </a:r>
            <a:r>
              <a:rPr lang="ko-KR" altLang="en-US" sz="900" b="1" dirty="0" err="1">
                <a:solidFill>
                  <a:sysClr val="windowText" lastClr="000000"/>
                </a:solidFill>
              </a:rPr>
              <a:t>완속</a:t>
            </a:r>
            <a:r>
              <a:rPr lang="ko-KR" altLang="en-US" sz="900" b="1" dirty="0">
                <a:solidFill>
                  <a:sysClr val="windowText" lastClr="000000"/>
                </a:solidFill>
              </a:rPr>
              <a:t> 충전소 </a:t>
            </a:r>
            <a:r>
              <a:rPr lang="ko-KR" altLang="en-US" sz="900" b="1" dirty="0" smtClean="0">
                <a:solidFill>
                  <a:sysClr val="windowText" lastClr="000000"/>
                </a:solidFill>
              </a:rPr>
              <a:t>최적화 위치 도출</a:t>
            </a:r>
            <a:endParaRPr lang="en-US" altLang="ko-KR" sz="900" b="1" dirty="0">
              <a:solidFill>
                <a:sysClr val="windowText" lastClr="000000"/>
              </a:solidFill>
            </a:endParaRPr>
          </a:p>
          <a:p>
            <a:pPr marL="177800" lvl="1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최적의 충전소 각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20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개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도출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marL="177800" lvl="1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위치 위도 경도 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csv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결과물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생성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endParaRPr lang="ko-KR" altLang="en-US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5B102D-37B6-4C0F-8BD9-08CD7F2C20AF}"/>
              </a:ext>
            </a:extLst>
          </p:cNvPr>
          <p:cNvSpPr/>
          <p:nvPr/>
        </p:nvSpPr>
        <p:spPr>
          <a:xfrm>
            <a:off x="1192192" y="4303322"/>
            <a:ext cx="7483496" cy="18854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792B144-FDAC-42B5-A402-0F349AF0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8" y="4836135"/>
            <a:ext cx="736215" cy="74393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3CFC0A8-B6FC-404D-9603-2A5B4183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286" y="4940557"/>
            <a:ext cx="737171" cy="7439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E74C611-8EEB-4893-B17A-D9D441654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111" y="4975011"/>
            <a:ext cx="1095466" cy="61503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F556859-E420-4FB5-98FD-EBA049702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700" y="5150138"/>
            <a:ext cx="1886721" cy="8798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1069" y="5207785"/>
            <a:ext cx="900434" cy="5697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3221" y="5207785"/>
            <a:ext cx="917180" cy="5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44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 문제 정의 및 해결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최적화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급속 충전소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기존 급속 충전소가 커버하고 있는 곳은 제외됨</a:t>
            </a:r>
            <a:endParaRPr lang="en-US" altLang="ko-KR" dirty="0"/>
          </a:p>
          <a:p>
            <a:pPr lvl="1"/>
            <a:r>
              <a:rPr lang="ko-KR" altLang="en-US" dirty="0"/>
              <a:t>주로 혼잡빈도강도가 높은 </a:t>
            </a:r>
            <a:r>
              <a:rPr lang="ko-KR" altLang="en-US" dirty="0" err="1"/>
              <a:t>업무지역인</a:t>
            </a:r>
            <a:r>
              <a:rPr lang="ko-KR" altLang="en-US" dirty="0"/>
              <a:t> </a:t>
            </a:r>
            <a:r>
              <a:rPr lang="ko-KR" altLang="en-US" dirty="0" err="1"/>
              <a:t>광양읍</a:t>
            </a:r>
            <a:r>
              <a:rPr lang="ko-KR" altLang="en-US" dirty="0"/>
              <a:t> 위주로 추천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28" y="1769353"/>
            <a:ext cx="4438687" cy="36722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905" y="1769353"/>
            <a:ext cx="1252049" cy="3672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010" y="4377192"/>
            <a:ext cx="2283304" cy="101265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735902" y="4546121"/>
            <a:ext cx="1442648" cy="629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lnSpc>
                <a:spcPct val="200000"/>
              </a:lnSpc>
            </a:pPr>
            <a:r>
              <a:rPr lang="ko-KR" altLang="en-US" sz="1000" b="1" dirty="0"/>
              <a:t>제안된 최적화 지역</a:t>
            </a:r>
            <a:endParaRPr lang="en-US" altLang="ko-KR" sz="1000" b="1" dirty="0"/>
          </a:p>
          <a:p>
            <a:pPr marL="180975">
              <a:lnSpc>
                <a:spcPct val="200000"/>
              </a:lnSpc>
            </a:pPr>
            <a:r>
              <a:rPr lang="ko-KR" altLang="en-US" sz="1000" b="1" dirty="0"/>
              <a:t>기존 급속 충전소</a:t>
            </a:r>
          </a:p>
        </p:txBody>
      </p:sp>
      <p:sp>
        <p:nvSpPr>
          <p:cNvPr id="9" name="타원 8"/>
          <p:cNvSpPr/>
          <p:nvPr/>
        </p:nvSpPr>
        <p:spPr>
          <a:xfrm>
            <a:off x="4735902" y="4668214"/>
            <a:ext cx="155275" cy="1552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35902" y="4939946"/>
            <a:ext cx="155275" cy="15527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169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28" y="1759445"/>
            <a:ext cx="4455940" cy="3682154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완속</a:t>
            </a:r>
            <a:r>
              <a:rPr lang="ko-KR" altLang="en-US" dirty="0"/>
              <a:t> 충전소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ko-KR" altLang="en-US" dirty="0" err="1"/>
              <a:t>완속</a:t>
            </a:r>
            <a:r>
              <a:rPr lang="ko-KR" altLang="en-US" dirty="0"/>
              <a:t> 충전소 위치 위주로 추천하였으나 이는 기존 충전소가 현재 수요를 충족시키지 못하고 있음을 의미함</a:t>
            </a:r>
            <a:endParaRPr lang="en-US" altLang="ko-KR" dirty="0"/>
          </a:p>
          <a:p>
            <a:pPr lvl="1"/>
            <a:r>
              <a:rPr lang="ko-KR" altLang="en-US" dirty="0"/>
              <a:t>주로 인구 현황이 높은 주거 지역인 </a:t>
            </a:r>
            <a:r>
              <a:rPr lang="ko-KR" altLang="en-US" dirty="0" err="1"/>
              <a:t>중마동</a:t>
            </a:r>
            <a:r>
              <a:rPr lang="ko-KR" altLang="en-US" dirty="0"/>
              <a:t> 위주로 추천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최적화 문제 정의 및 해결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최적화 결과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5902" y="4546121"/>
            <a:ext cx="1442648" cy="629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lnSpc>
                <a:spcPct val="200000"/>
              </a:lnSpc>
            </a:pPr>
            <a:r>
              <a:rPr lang="ko-KR" altLang="en-US" sz="1000" b="1" dirty="0"/>
              <a:t>제안된 최적화 지역</a:t>
            </a:r>
            <a:endParaRPr lang="en-US" altLang="ko-KR" sz="1000" b="1" dirty="0"/>
          </a:p>
          <a:p>
            <a:pPr marL="180975">
              <a:lnSpc>
                <a:spcPct val="200000"/>
              </a:lnSpc>
            </a:pPr>
            <a:r>
              <a:rPr lang="ko-KR" altLang="en-US" sz="1000" b="1" dirty="0"/>
              <a:t>기존 </a:t>
            </a:r>
            <a:r>
              <a:rPr lang="ko-KR" altLang="en-US" sz="1000" b="1" dirty="0" err="1"/>
              <a:t>완속</a:t>
            </a:r>
            <a:r>
              <a:rPr lang="ko-KR" altLang="en-US" sz="1000" b="1" dirty="0"/>
              <a:t> 충전소</a:t>
            </a:r>
          </a:p>
        </p:txBody>
      </p:sp>
      <p:sp>
        <p:nvSpPr>
          <p:cNvPr id="9" name="타원 8"/>
          <p:cNvSpPr/>
          <p:nvPr/>
        </p:nvSpPr>
        <p:spPr>
          <a:xfrm>
            <a:off x="4735902" y="4668214"/>
            <a:ext cx="155275" cy="1552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35902" y="4939946"/>
            <a:ext cx="155275" cy="1552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010" y="4377192"/>
            <a:ext cx="2231704" cy="1012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568" y="1759445"/>
            <a:ext cx="1208005" cy="36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7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27EFDA-4A59-4B5E-B565-37E699615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3000" b="1" dirty="0" smtClean="0"/>
              <a:t>결론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527861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246140" y="936368"/>
            <a:ext cx="8639070" cy="658838"/>
            <a:chOff x="246140" y="806978"/>
            <a:chExt cx="8639070" cy="65883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4A7D67-86DC-4E4C-900D-F45FF02CC114}"/>
                </a:ext>
              </a:extLst>
            </p:cNvPr>
            <p:cNvSpPr/>
            <p:nvPr/>
          </p:nvSpPr>
          <p:spPr>
            <a:xfrm>
              <a:off x="246140" y="806978"/>
              <a:ext cx="844952" cy="658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b="1" dirty="0">
                  <a:solidFill>
                    <a:sysClr val="windowText" lastClr="000000"/>
                  </a:solidFill>
                </a:rPr>
                <a:t>결과 유의성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1523FF0-AC87-ED4C-A2A3-660E983E0345}"/>
                </a:ext>
              </a:extLst>
            </p:cNvPr>
            <p:cNvSpPr/>
            <p:nvPr/>
          </p:nvSpPr>
          <p:spPr>
            <a:xfrm>
              <a:off x="1140436" y="806978"/>
              <a:ext cx="7744774" cy="65883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lvl="0" indent="-228600" defTabSz="914400" latinLnBrk="1">
                <a:lnSpc>
                  <a:spcPct val="150000"/>
                </a:lnSpc>
                <a:spcBef>
                  <a:spcPts val="1000"/>
                </a:spcBef>
                <a:buClr>
                  <a:srgbClr val="002060"/>
                </a:buClr>
                <a:buBlip>
                  <a:blip r:embed="rId2"/>
                </a:buBlip>
              </a:pPr>
              <a:r>
                <a:rPr lang="ko-KR" altLang="en-US" sz="1200" b="1" dirty="0">
                  <a:solidFill>
                    <a:prstClr val="black"/>
                  </a:solidFill>
                </a:rPr>
                <a:t>급속 충전소와 </a:t>
              </a:r>
              <a:r>
                <a:rPr lang="ko-KR" altLang="en-US" sz="1200" b="1" dirty="0" err="1">
                  <a:solidFill>
                    <a:prstClr val="black"/>
                  </a:solidFill>
                </a:rPr>
                <a:t>완속</a:t>
              </a:r>
              <a:r>
                <a:rPr lang="ko-KR" altLang="en-US" sz="1200" b="1" dirty="0">
                  <a:solidFill>
                    <a:prstClr val="black"/>
                  </a:solidFill>
                </a:rPr>
                <a:t> 충전소의 </a:t>
              </a:r>
              <a:r>
                <a:rPr lang="ko-KR" altLang="en-US" sz="1200" b="1" dirty="0" err="1">
                  <a:solidFill>
                    <a:prstClr val="black"/>
                  </a:solidFill>
                </a:rPr>
                <a:t>최적와</a:t>
              </a:r>
              <a:r>
                <a:rPr lang="ko-KR" altLang="en-US" sz="1200" b="1" dirty="0">
                  <a:solidFill>
                    <a:prstClr val="black"/>
                  </a:solidFill>
                </a:rPr>
                <a:t> 위치는 상식적인 위치와 유사함</a:t>
              </a:r>
              <a:endParaRPr lang="en-US" altLang="ko-KR" sz="1200" b="1" dirty="0">
                <a:solidFill>
                  <a:prstClr val="black"/>
                </a:solidFill>
              </a:endParaRPr>
            </a:p>
            <a:p>
              <a:pPr marL="449263" lvl="1" indent="-228600" defTabSz="914400" latinLnBrk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prstClr val="black"/>
                  </a:solidFill>
                </a:rPr>
                <a:t>급속 충전소는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업무 지역 </a:t>
              </a:r>
              <a:r>
                <a:rPr lang="ko-KR" altLang="en-US" sz="1100" dirty="0">
                  <a:solidFill>
                    <a:prstClr val="black"/>
                  </a:solidFill>
                </a:rPr>
                <a:t>위주로</a:t>
              </a:r>
              <a:r>
                <a:rPr lang="en-US" altLang="ko-KR" sz="1100" dirty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완속</a:t>
              </a:r>
              <a:r>
                <a:rPr lang="ko-KR" altLang="en-US" sz="1100" dirty="0">
                  <a:solidFill>
                    <a:prstClr val="black"/>
                  </a:solidFill>
                </a:rPr>
                <a:t> 충전소는 주거단지 위주로 할당됨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44365" y="1644762"/>
            <a:ext cx="8639070" cy="1195102"/>
            <a:chOff x="244365" y="1660509"/>
            <a:chExt cx="8639070" cy="90992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4A7D67-86DC-4E4C-900D-F45FF02CC114}"/>
                </a:ext>
              </a:extLst>
            </p:cNvPr>
            <p:cNvSpPr/>
            <p:nvPr/>
          </p:nvSpPr>
          <p:spPr>
            <a:xfrm>
              <a:off x="244365" y="1660509"/>
              <a:ext cx="844952" cy="9099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활용성</a:t>
              </a:r>
              <a:endParaRPr kumimoji="1"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523FF0-AC87-ED4C-A2A3-660E983E0345}"/>
                </a:ext>
              </a:extLst>
            </p:cNvPr>
            <p:cNvSpPr/>
            <p:nvPr/>
          </p:nvSpPr>
          <p:spPr>
            <a:xfrm>
              <a:off x="1138661" y="1660509"/>
              <a:ext cx="7744774" cy="90992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lvl="0" indent="-228600" defTabSz="914400" latinLnBrk="1">
                <a:lnSpc>
                  <a:spcPct val="150000"/>
                </a:lnSpc>
                <a:spcBef>
                  <a:spcPts val="1000"/>
                </a:spcBef>
                <a:buClr>
                  <a:srgbClr val="002060"/>
                </a:buClr>
                <a:buBlip>
                  <a:blip r:embed="rId2"/>
                </a:buBlip>
              </a:pPr>
              <a:r>
                <a:rPr lang="ko-KR" altLang="en-US" sz="1200" b="1" dirty="0">
                  <a:solidFill>
                    <a:prstClr val="black"/>
                  </a:solidFill>
                </a:rPr>
                <a:t>주어진 데이터 중 충전소 입지선정과 관련된 풍부한 자료를 이용함</a:t>
              </a:r>
              <a:endParaRPr lang="en-US" altLang="ko-KR" sz="1200" b="1" dirty="0">
                <a:solidFill>
                  <a:prstClr val="black"/>
                </a:solidFill>
              </a:endParaRPr>
            </a:p>
            <a:p>
              <a:pPr marL="449263" lvl="1" indent="-228600" defTabSz="914400" latinLnBrk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prstClr val="black"/>
                  </a:solidFill>
                </a:rPr>
                <a:t>인구 현황</a:t>
              </a:r>
              <a:r>
                <a:rPr lang="en-US" altLang="ko-KR" sz="1100" dirty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>
                  <a:solidFill>
                    <a:prstClr val="black"/>
                  </a:solidFill>
                </a:rPr>
                <a:t>교통량</a:t>
              </a:r>
              <a:r>
                <a:rPr lang="en-US" altLang="ko-KR" sz="1100" dirty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>
                  <a:solidFill>
                    <a:prstClr val="black"/>
                  </a:solidFill>
                </a:rPr>
                <a:t>혼잡빈도강도</a:t>
              </a:r>
              <a:r>
                <a:rPr lang="en-US" altLang="ko-KR" sz="1100" dirty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>
                  <a:solidFill>
                    <a:prstClr val="black"/>
                  </a:solidFill>
                </a:rPr>
                <a:t>혼잡시간강도</a:t>
              </a:r>
              <a:r>
                <a:rPr lang="en-US" altLang="ko-KR" sz="1100" dirty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>
                  <a:solidFill>
                    <a:prstClr val="black"/>
                  </a:solidFill>
                </a:rPr>
                <a:t>자동차 등록대수</a:t>
              </a:r>
              <a:r>
                <a:rPr lang="en-US" altLang="ko-KR" sz="1100" dirty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>
                  <a:solidFill>
                    <a:prstClr val="black"/>
                  </a:solidFill>
                </a:rPr>
                <a:t>전기자동차 등록대수 등을 활용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 marL="449263" lvl="1" indent="-228600" defTabSz="914400" latinLnBrk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prstClr val="black"/>
                  </a:solidFill>
                </a:rPr>
                <a:t>급속충전소의 경우 사유지 제외 뿐만 아니라 하천</a:t>
              </a:r>
              <a:r>
                <a:rPr lang="en-US" altLang="ko-KR" sz="1100" dirty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>
                  <a:solidFill>
                    <a:prstClr val="black"/>
                  </a:solidFill>
                </a:rPr>
                <a:t>염전 등 사용할 수 없는 지형도 필터링하여 현실적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46140" y="2889420"/>
            <a:ext cx="8639070" cy="658838"/>
            <a:chOff x="246140" y="2821860"/>
            <a:chExt cx="8639070" cy="6588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4A7D67-86DC-4E4C-900D-F45FF02CC114}"/>
                </a:ext>
              </a:extLst>
            </p:cNvPr>
            <p:cNvSpPr/>
            <p:nvPr/>
          </p:nvSpPr>
          <p:spPr>
            <a:xfrm>
              <a:off x="246140" y="2821860"/>
              <a:ext cx="844952" cy="658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분석 창의성</a:t>
              </a:r>
              <a:endParaRPr kumimoji="1"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1523FF0-AC87-ED4C-A2A3-660E983E0345}"/>
                </a:ext>
              </a:extLst>
            </p:cNvPr>
            <p:cNvSpPr/>
            <p:nvPr/>
          </p:nvSpPr>
          <p:spPr>
            <a:xfrm>
              <a:off x="1140436" y="2821860"/>
              <a:ext cx="7744774" cy="65883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lvl="0" indent="-228600" defTabSz="914400" latinLnBrk="1">
                <a:lnSpc>
                  <a:spcPct val="150000"/>
                </a:lnSpc>
                <a:spcBef>
                  <a:spcPts val="1000"/>
                </a:spcBef>
                <a:buClr>
                  <a:srgbClr val="002060"/>
                </a:buClr>
                <a:buBlip>
                  <a:blip r:embed="rId2"/>
                </a:buBlip>
              </a:pPr>
              <a:r>
                <a:rPr lang="ko-KR" altLang="en-US" sz="1200" b="1" dirty="0" smtClean="0">
                  <a:solidFill>
                    <a:prstClr val="black"/>
                  </a:solidFill>
                </a:rPr>
                <a:t>충전소 </a:t>
              </a:r>
              <a:r>
                <a:rPr lang="ko-KR" altLang="en-US" sz="1200" b="1" dirty="0">
                  <a:solidFill>
                    <a:prstClr val="black"/>
                  </a:solidFill>
                </a:rPr>
                <a:t>설치를 위한 입지선정지수를</a:t>
              </a:r>
              <a:r>
                <a:rPr lang="en-US" altLang="ko-KR" sz="1200" b="1" dirty="0">
                  <a:solidFill>
                    <a:prstClr val="black"/>
                  </a:solidFill>
                </a:rPr>
                <a:t> </a:t>
              </a:r>
              <a:r>
                <a:rPr lang="ko-KR" altLang="en-US" sz="1200" b="1" dirty="0">
                  <a:solidFill>
                    <a:prstClr val="black"/>
                  </a:solidFill>
                </a:rPr>
                <a:t>개발하고</a:t>
              </a:r>
              <a:r>
                <a:rPr lang="en-US" altLang="ko-KR" sz="1200" b="1" dirty="0">
                  <a:solidFill>
                    <a:prstClr val="black"/>
                  </a:solidFill>
                </a:rPr>
                <a:t>, </a:t>
              </a:r>
              <a:r>
                <a:rPr lang="ko-KR" altLang="en-US" sz="1200" b="1" dirty="0">
                  <a:solidFill>
                    <a:prstClr val="black"/>
                  </a:solidFill>
                </a:rPr>
                <a:t>이를 활용한 최적화 문제를 세움</a:t>
              </a:r>
              <a:endParaRPr lang="en-US" altLang="ko-KR" sz="1200" b="1" dirty="0">
                <a:solidFill>
                  <a:prstClr val="black"/>
                </a:solidFill>
              </a:endParaRPr>
            </a:p>
            <a:p>
              <a:pPr marL="449263" lvl="1" indent="-228600" defTabSz="914400" latinLnBrk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prstClr val="black"/>
                  </a:solidFill>
                </a:rPr>
                <a:t>입지선정지수를 만들기 위해 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선형회귀</a:t>
              </a:r>
              <a:r>
                <a:rPr lang="ko-KR" altLang="en-US" sz="1100" dirty="0">
                  <a:solidFill>
                    <a:prstClr val="black"/>
                  </a:solidFill>
                </a:rPr>
                <a:t> 분석을 사용하였으며</a:t>
              </a:r>
              <a:r>
                <a:rPr lang="en-US" altLang="ko-KR" sz="1100" dirty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>
                  <a:solidFill>
                    <a:prstClr val="black"/>
                  </a:solidFill>
                </a:rPr>
                <a:t>이는 데이터 기반의 객관적인 지표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44365" y="3597814"/>
            <a:ext cx="8639070" cy="686710"/>
            <a:chOff x="244365" y="3675390"/>
            <a:chExt cx="8639070" cy="93762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C4A7D67-86DC-4E4C-900D-F45FF02CC114}"/>
                </a:ext>
              </a:extLst>
            </p:cNvPr>
            <p:cNvSpPr/>
            <p:nvPr/>
          </p:nvSpPr>
          <p:spPr>
            <a:xfrm>
              <a:off x="244365" y="3675390"/>
              <a:ext cx="844952" cy="93762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공공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/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ko-KR" altLang="en-US" sz="1200" b="1" dirty="0" err="1">
                  <a:solidFill>
                    <a:schemeClr val="tx1"/>
                  </a:solidFill>
                </a:rPr>
                <a:t>활용성</a:t>
              </a:r>
              <a:endParaRPr kumimoji="1"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1523FF0-AC87-ED4C-A2A3-660E983E0345}"/>
                </a:ext>
              </a:extLst>
            </p:cNvPr>
            <p:cNvSpPr/>
            <p:nvPr/>
          </p:nvSpPr>
          <p:spPr>
            <a:xfrm>
              <a:off x="1138661" y="3675390"/>
              <a:ext cx="7744774" cy="93762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lvl="0" indent="-228600" defTabSz="914400" latinLnBrk="1">
                <a:lnSpc>
                  <a:spcPct val="150000"/>
                </a:lnSpc>
                <a:spcBef>
                  <a:spcPts val="1000"/>
                </a:spcBef>
                <a:buClr>
                  <a:srgbClr val="002060"/>
                </a:buClr>
                <a:buBlip>
                  <a:blip r:embed="rId2"/>
                </a:buBlip>
              </a:pPr>
              <a:r>
                <a:rPr lang="ko-KR" altLang="en-US" sz="1200" b="1" dirty="0">
                  <a:solidFill>
                    <a:prstClr val="black"/>
                  </a:solidFill>
                </a:rPr>
                <a:t>모든 패키지는 </a:t>
              </a:r>
              <a:r>
                <a:rPr lang="ko-KR" altLang="en-US" sz="1200" b="1" dirty="0" smtClean="0">
                  <a:solidFill>
                    <a:prstClr val="black"/>
                  </a:solidFill>
                </a:rPr>
                <a:t>오픈소스를 </a:t>
              </a:r>
              <a:r>
                <a:rPr lang="ko-KR" altLang="en-US" sz="1200" b="1" dirty="0">
                  <a:solidFill>
                    <a:prstClr val="black"/>
                  </a:solidFill>
                </a:rPr>
                <a:t>사용함</a:t>
              </a:r>
              <a:endParaRPr lang="en-US" altLang="ko-KR" sz="1200" b="1" dirty="0">
                <a:solidFill>
                  <a:prstClr val="black"/>
                </a:solidFill>
              </a:endParaRPr>
            </a:p>
            <a:p>
              <a:pPr marL="449263" lvl="1" indent="-228600" defTabSz="914400" latinLnBrk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prstClr val="black"/>
                  </a:solidFill>
                </a:rPr>
                <a:t>Mixed Integer Programming</a:t>
              </a:r>
              <a:r>
                <a:rPr lang="ko-KR" altLang="en-US" sz="1100" dirty="0">
                  <a:solidFill>
                    <a:prstClr val="black"/>
                  </a:solidFill>
                </a:rPr>
                <a:t>을 풀기 위한 </a:t>
              </a:r>
              <a:r>
                <a:rPr lang="en-US" altLang="ko-KR" sz="1100" dirty="0">
                  <a:solidFill>
                    <a:prstClr val="black"/>
                  </a:solidFill>
                </a:rPr>
                <a:t>solver</a:t>
              </a:r>
              <a:r>
                <a:rPr lang="ko-KR" altLang="en-US" sz="1100" dirty="0">
                  <a:solidFill>
                    <a:prstClr val="black"/>
                  </a:solidFill>
                </a:rPr>
                <a:t>는 </a:t>
              </a:r>
              <a:r>
                <a:rPr lang="en-US" altLang="ko-KR" sz="1100" dirty="0">
                  <a:solidFill>
                    <a:prstClr val="black"/>
                  </a:solidFill>
                </a:rPr>
                <a:t>COIN-OR CBC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</a:t>
              </a:r>
              <a:r>
                <a:rPr lang="en-US" altLang="ko-KR" sz="1100" dirty="0">
                  <a:solidFill>
                    <a:prstClr val="black"/>
                  </a:solidFill>
                </a:rPr>
                <a:t>,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오픈소스 </a:t>
              </a:r>
              <a:r>
                <a:rPr lang="en-US" altLang="ko-KR" sz="1100" dirty="0">
                  <a:solidFill>
                    <a:prstClr val="black"/>
                  </a:solidFill>
                </a:rPr>
                <a:t>solver </a:t>
              </a:r>
              <a:r>
                <a:rPr lang="ko-KR" altLang="en-US" sz="1100" dirty="0">
                  <a:solidFill>
                    <a:prstClr val="black"/>
                  </a:solidFill>
                </a:rPr>
                <a:t>중 가장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성능이 </a:t>
              </a:r>
              <a:r>
                <a:rPr lang="ko-KR" altLang="en-US" sz="1100" dirty="0">
                  <a:solidFill>
                    <a:prstClr val="black"/>
                  </a:solidFill>
                </a:rPr>
                <a:t>뛰어남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44365" y="4334080"/>
            <a:ext cx="8639070" cy="658838"/>
            <a:chOff x="244365" y="4284100"/>
            <a:chExt cx="8639070" cy="65883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C4A7D67-86DC-4E4C-900D-F45FF02CC114}"/>
                </a:ext>
              </a:extLst>
            </p:cNvPr>
            <p:cNvSpPr/>
            <p:nvPr/>
          </p:nvSpPr>
          <p:spPr>
            <a:xfrm>
              <a:off x="244365" y="4284100"/>
              <a:ext cx="844952" cy="658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경제성</a:t>
              </a:r>
              <a:endParaRPr kumimoji="1"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523FF0-AC87-ED4C-A2A3-660E983E0345}"/>
                </a:ext>
              </a:extLst>
            </p:cNvPr>
            <p:cNvSpPr/>
            <p:nvPr/>
          </p:nvSpPr>
          <p:spPr>
            <a:xfrm>
              <a:off x="1138661" y="4284100"/>
              <a:ext cx="7744774" cy="65883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lvl="0" indent="-228600" defTabSz="914400" latinLnBrk="1">
                <a:lnSpc>
                  <a:spcPct val="150000"/>
                </a:lnSpc>
                <a:spcBef>
                  <a:spcPts val="1000"/>
                </a:spcBef>
                <a:buClr>
                  <a:srgbClr val="002060"/>
                </a:buClr>
                <a:buBlip>
                  <a:blip r:embed="rId2"/>
                </a:buBlip>
              </a:pPr>
              <a:r>
                <a:rPr lang="ko-KR" altLang="en-US" sz="1200" b="1" dirty="0">
                  <a:solidFill>
                    <a:prstClr val="black"/>
                  </a:solidFill>
                </a:rPr>
                <a:t>추가 충전소를 세울 때에 기존 모델을 그대로 사용할 수 있음</a:t>
              </a:r>
              <a:endParaRPr lang="en-US" altLang="ko-KR" sz="1200" b="1" dirty="0">
                <a:solidFill>
                  <a:prstClr val="black"/>
                </a:solidFill>
              </a:endParaRPr>
            </a:p>
            <a:p>
              <a:pPr marL="449263" lvl="1" indent="-228600" defTabSz="914400" latinLnBrk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prstClr val="black"/>
                  </a:solidFill>
                </a:rPr>
                <a:t>추후 충전소를 세울 때 별도의 분석 없이 </a:t>
              </a:r>
              <a:r>
                <a:rPr lang="en-US" altLang="ko-KR" sz="1100" dirty="0">
                  <a:solidFill>
                    <a:prstClr val="black"/>
                  </a:solidFill>
                </a:rPr>
                <a:t>K</a:t>
              </a:r>
              <a:r>
                <a:rPr lang="ko-KR" altLang="en-US" sz="1100" dirty="0">
                  <a:solidFill>
                    <a:prstClr val="black"/>
                  </a:solidFill>
                </a:rPr>
                <a:t>개수만 바꿔줌으로써 최적화된 후보지 도출 가능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44365" y="5042476"/>
            <a:ext cx="8639070" cy="1539471"/>
            <a:chOff x="244365" y="4284100"/>
            <a:chExt cx="8639070" cy="658838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C4A7D67-86DC-4E4C-900D-F45FF02CC114}"/>
                </a:ext>
              </a:extLst>
            </p:cNvPr>
            <p:cNvSpPr/>
            <p:nvPr/>
          </p:nvSpPr>
          <p:spPr>
            <a:xfrm>
              <a:off x="244365" y="4284100"/>
              <a:ext cx="844952" cy="658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발전 방향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1523FF0-AC87-ED4C-A2A3-660E983E0345}"/>
                </a:ext>
              </a:extLst>
            </p:cNvPr>
            <p:cNvSpPr/>
            <p:nvPr/>
          </p:nvSpPr>
          <p:spPr>
            <a:xfrm>
              <a:off x="1138661" y="4284100"/>
              <a:ext cx="7744774" cy="65883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 defTabSz="914400" latinLnBrk="1">
                <a:lnSpc>
                  <a:spcPct val="150000"/>
                </a:lnSpc>
                <a:spcBef>
                  <a:spcPts val="1000"/>
                </a:spcBef>
                <a:buClr>
                  <a:srgbClr val="002060"/>
                </a:buClr>
                <a:buBlip>
                  <a:blip r:embed="rId2"/>
                </a:buBlip>
              </a:pPr>
              <a:r>
                <a:rPr lang="ko-KR" altLang="en-US" sz="1200" dirty="0">
                  <a:solidFill>
                    <a:prstClr val="black"/>
                  </a:solidFill>
                </a:rPr>
                <a:t>분석 용이성을 위해 </a:t>
              </a:r>
              <a:r>
                <a:rPr lang="en-US" altLang="ko-KR" sz="1200" dirty="0">
                  <a:solidFill>
                    <a:prstClr val="black"/>
                  </a:solidFill>
                </a:rPr>
                <a:t>100X100 polygon</a:t>
              </a:r>
              <a:r>
                <a:rPr lang="ko-KR" altLang="en-US" sz="1200" dirty="0">
                  <a:solidFill>
                    <a:prstClr val="black"/>
                  </a:solidFill>
                </a:rPr>
                <a:t> 형태가 아닌 </a:t>
              </a:r>
              <a:r>
                <a:rPr lang="en-US" altLang="ko-KR" sz="1200" dirty="0">
                  <a:solidFill>
                    <a:prstClr val="black"/>
                  </a:solidFill>
                </a:rPr>
                <a:t>point</a:t>
              </a:r>
              <a:r>
                <a:rPr lang="ko-KR" altLang="en-US" sz="1200" dirty="0">
                  <a:solidFill>
                    <a:prstClr val="black"/>
                  </a:solidFill>
                </a:rPr>
                <a:t>로도 데이터 수집을 제안</a:t>
              </a:r>
              <a:endParaRPr lang="en-US" altLang="ko-KR" sz="1200" dirty="0">
                <a:solidFill>
                  <a:prstClr val="black"/>
                </a:solidFill>
              </a:endParaRPr>
            </a:p>
            <a:p>
              <a:pPr marL="228600" indent="-228600" defTabSz="914400" latinLnBrk="1">
                <a:lnSpc>
                  <a:spcPct val="150000"/>
                </a:lnSpc>
                <a:spcBef>
                  <a:spcPts val="1000"/>
                </a:spcBef>
                <a:buClr>
                  <a:srgbClr val="002060"/>
                </a:buClr>
                <a:buBlip>
                  <a:blip r:embed="rId2"/>
                </a:buBlip>
              </a:pPr>
              <a:r>
                <a:rPr lang="ko-KR" altLang="en-US" sz="1200" dirty="0">
                  <a:solidFill>
                    <a:prstClr val="black"/>
                  </a:solidFill>
                </a:rPr>
                <a:t>현재 제안한 모델은 임의로 </a:t>
              </a:r>
              <a:r>
                <a:rPr lang="en-US" altLang="ko-KR" sz="1200" dirty="0">
                  <a:solidFill>
                    <a:prstClr val="black"/>
                  </a:solidFill>
                </a:rPr>
                <a:t>cover </a:t>
              </a:r>
              <a:r>
                <a:rPr lang="ko-KR" altLang="en-US" sz="1200" dirty="0">
                  <a:solidFill>
                    <a:prstClr val="black"/>
                  </a:solidFill>
                </a:rPr>
                <a:t>가능한 거리를 가정하였으나 이를 실제 수요에 맞게 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고도화 할 수 있음</a:t>
              </a:r>
              <a:endParaRPr lang="en-US" altLang="ko-KR" sz="1200" dirty="0">
                <a:solidFill>
                  <a:prstClr val="black"/>
                </a:solidFill>
              </a:endParaRPr>
            </a:p>
            <a:p>
              <a:pPr marL="228600" indent="-228600" defTabSz="914400" latinLnBrk="1">
                <a:lnSpc>
                  <a:spcPct val="150000"/>
                </a:lnSpc>
                <a:spcBef>
                  <a:spcPts val="1000"/>
                </a:spcBef>
                <a:buClr>
                  <a:srgbClr val="002060"/>
                </a:buClr>
                <a:buBlip>
                  <a:blip r:embed="rId2"/>
                </a:buBlip>
              </a:pPr>
              <a:r>
                <a:rPr lang="ko-KR" altLang="en-US" sz="1200" dirty="0">
                  <a:solidFill>
                    <a:prstClr val="black"/>
                  </a:solidFill>
                </a:rPr>
                <a:t>추가적으로 다양한 정보를 입지선점지수에 반영한다면 최적화된 결론을 도출이 기대됨</a:t>
              </a:r>
              <a:endParaRPr lang="en-US" altLang="ko-KR" sz="1200" dirty="0">
                <a:solidFill>
                  <a:prstClr val="black"/>
                </a:solidFill>
              </a:endParaRPr>
            </a:p>
            <a:p>
              <a:pPr marL="685800" lvl="1" indent="-228600" defTabSz="914400" latinLnBrk="1">
                <a:lnSpc>
                  <a:spcPct val="150000"/>
                </a:lnSpc>
                <a:spcBef>
                  <a:spcPts val="500"/>
                </a:spcBef>
                <a:buFont typeface="Calibri" panose="020F0502020204030204" pitchFamily="34" charset="0"/>
                <a:buChar char="−"/>
              </a:pPr>
              <a:r>
                <a:rPr lang="ko-KR" altLang="en-US" sz="1100" dirty="0">
                  <a:solidFill>
                    <a:prstClr val="black"/>
                  </a:solidFill>
                </a:rPr>
                <a:t>기존 전기 충전소 사용 로그</a:t>
              </a:r>
              <a:r>
                <a:rPr lang="en-US" altLang="ko-KR" sz="1100" dirty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>
                  <a:solidFill>
                    <a:prstClr val="black"/>
                  </a:solidFill>
                </a:rPr>
                <a:t>전기 자세한 자동차 등록 위치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등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838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D8935A5-0DEA-4049-84B1-1A00B5A2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C5E307-C886-405B-B6CA-C7C4E0C099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광양시 전기자동차 등록 대수 증가</a:t>
            </a:r>
            <a:endParaRPr lang="en-US" altLang="ko-KR" dirty="0"/>
          </a:p>
          <a:p>
            <a:pPr lvl="1"/>
            <a:r>
              <a:rPr lang="ko-KR" altLang="en-US" dirty="0"/>
              <a:t>광양시 전기자동차 등록대수는 </a:t>
            </a:r>
            <a:r>
              <a:rPr lang="en-US" altLang="ko-KR" dirty="0"/>
              <a:t>2017</a:t>
            </a:r>
            <a:r>
              <a:rPr lang="ko-KR" altLang="en-US" dirty="0"/>
              <a:t>년에 비해 연평균 </a:t>
            </a:r>
            <a:r>
              <a:rPr lang="en-US" altLang="ko-KR" dirty="0"/>
              <a:t>19.3% </a:t>
            </a:r>
            <a:r>
              <a:rPr lang="ko-KR" altLang="en-US" dirty="0"/>
              <a:t>증가함</a:t>
            </a:r>
            <a:endParaRPr lang="en-US" altLang="ko-KR" dirty="0"/>
          </a:p>
          <a:p>
            <a:pPr lvl="1"/>
            <a:r>
              <a:rPr lang="ko-KR" altLang="en-US" dirty="0"/>
              <a:t>지속적인 성장세에 따라 충전소 추가 수요 기대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06FEBE-7E6C-3A46-9752-6E2E268DB989}"/>
              </a:ext>
            </a:extLst>
          </p:cNvPr>
          <p:cNvGrpSpPr/>
          <p:nvPr/>
        </p:nvGrpSpPr>
        <p:grpSpPr>
          <a:xfrm>
            <a:off x="2445190" y="3027050"/>
            <a:ext cx="4271513" cy="2388226"/>
            <a:chOff x="2112034" y="3788285"/>
            <a:chExt cx="4919932" cy="2890328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98707721-5652-7B45-BE00-4AD929DF4B1F}"/>
                </a:ext>
              </a:extLst>
            </p:cNvPr>
            <p:cNvGraphicFramePr/>
            <p:nvPr/>
          </p:nvGraphicFramePr>
          <p:xfrm>
            <a:off x="2112034" y="3788285"/>
            <a:ext cx="4919932" cy="28903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오른쪽 화살표 7">
              <a:extLst>
                <a:ext uri="{FF2B5EF4-FFF2-40B4-BE49-F238E27FC236}">
                  <a16:creationId xmlns:a16="http://schemas.microsoft.com/office/drawing/2014/main" id="{EA60C5F2-6D9D-F74D-8B7D-5536B47907BB}"/>
                </a:ext>
              </a:extLst>
            </p:cNvPr>
            <p:cNvSpPr/>
            <p:nvPr/>
          </p:nvSpPr>
          <p:spPr>
            <a:xfrm rot="20802317">
              <a:off x="3228486" y="4785038"/>
              <a:ext cx="2940096" cy="429336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34A734-9601-1A40-8FAD-756C92E8ADA6}"/>
                </a:ext>
              </a:extLst>
            </p:cNvPr>
            <p:cNvSpPr txBox="1"/>
            <p:nvPr/>
          </p:nvSpPr>
          <p:spPr>
            <a:xfrm rot="20820327">
              <a:off x="3852802" y="4814499"/>
              <a:ext cx="1725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CAGR:  19.30%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1880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D8935A5-0DEA-4049-84B1-1A00B5A2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2.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분석 소요 시간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C5E307-C886-405B-B6CA-C7C4E0C099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분석 소요 시간</a:t>
            </a:r>
            <a:endParaRPr lang="en-US" altLang="ko-KR" dirty="0"/>
          </a:p>
          <a:p>
            <a:pPr lvl="1"/>
            <a:r>
              <a:rPr lang="ko-KR" altLang="en-US" dirty="0"/>
              <a:t>분석에는 총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5</a:t>
            </a:r>
            <a:r>
              <a:rPr lang="ko-KR" altLang="en-US" dirty="0"/>
              <a:t>시간 씩 </a:t>
            </a:r>
            <a:r>
              <a:rPr lang="en-US" altLang="ko-KR" dirty="0"/>
              <a:t>20</a:t>
            </a:r>
            <a:r>
              <a:rPr lang="ko-KR" altLang="en-US" dirty="0"/>
              <a:t>일 소요</a:t>
            </a:r>
            <a:endParaRPr lang="en-US" altLang="ko-KR" dirty="0"/>
          </a:p>
          <a:p>
            <a:pPr lvl="1"/>
            <a:r>
              <a:rPr lang="ko-KR" altLang="en-US" dirty="0"/>
              <a:t>제출 코드의 </a:t>
            </a:r>
            <a:r>
              <a:rPr lang="en-US" altLang="ko-KR" dirty="0"/>
              <a:t>running time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약 </a:t>
            </a:r>
            <a:r>
              <a:rPr lang="en-US" altLang="ko-KR" dirty="0"/>
              <a:t>1</a:t>
            </a:r>
            <a:r>
              <a:rPr lang="ko-KR" altLang="en-US" dirty="0"/>
              <a:t>시간 가량 소요됨</a:t>
            </a:r>
            <a:endParaRPr lang="en-US" altLang="ko-KR" dirty="0"/>
          </a:p>
          <a:p>
            <a:pPr lvl="2"/>
            <a:r>
              <a:rPr lang="en-US" altLang="ko-KR" dirty="0"/>
              <a:t>Part1: EDA (</a:t>
            </a:r>
            <a:r>
              <a:rPr lang="ko-KR" altLang="en-US" dirty="0"/>
              <a:t>약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제공받은 데이터 분석</a:t>
            </a:r>
            <a:endParaRPr lang="en-US" altLang="ko-KR" dirty="0"/>
          </a:p>
          <a:p>
            <a:pPr lvl="3"/>
            <a:r>
              <a:rPr lang="ko-KR" altLang="en-US" dirty="0"/>
              <a:t>시각화 렌더링이 시간이 다소 소요</a:t>
            </a:r>
            <a:endParaRPr lang="en-US" altLang="ko-KR" dirty="0"/>
          </a:p>
          <a:p>
            <a:pPr lvl="2"/>
            <a:r>
              <a:rPr lang="en-US" altLang="ko-KR" dirty="0"/>
              <a:t>Part2: Optimization (</a:t>
            </a:r>
            <a:r>
              <a:rPr lang="ko-KR" altLang="en-US" dirty="0"/>
              <a:t>약 </a:t>
            </a:r>
            <a:r>
              <a:rPr lang="en-US" altLang="ko-KR" dirty="0"/>
              <a:t>45</a:t>
            </a:r>
            <a:r>
              <a:rPr lang="ko-KR" altLang="en-US" dirty="0"/>
              <a:t>분 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최적화에 필요한 데이터로 가공</a:t>
            </a:r>
            <a:endParaRPr lang="en-US" altLang="ko-KR" dirty="0"/>
          </a:p>
          <a:p>
            <a:pPr lvl="3"/>
            <a:r>
              <a:rPr lang="en-US" altLang="ko-KR" dirty="0"/>
              <a:t>Point</a:t>
            </a:r>
            <a:r>
              <a:rPr lang="ko-KR" altLang="en-US" dirty="0"/>
              <a:t>마다 값 부여에 시간 다소 소요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6290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FC3A84A-E996-4D70-998D-37DE34D2A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490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27EFDA-4A59-4B5E-B565-37E699615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3000" b="1" dirty="0"/>
              <a:t>분석</a:t>
            </a:r>
            <a:r>
              <a:rPr lang="en-US" altLang="ko-KR" sz="3000" b="1" dirty="0"/>
              <a:t> </a:t>
            </a:r>
            <a:r>
              <a:rPr lang="ko-KR" altLang="en-US" sz="3000" b="1" dirty="0"/>
              <a:t>및 결과</a:t>
            </a:r>
          </a:p>
        </p:txBody>
      </p:sp>
    </p:spTree>
    <p:extLst>
      <p:ext uri="{BB962C8B-B14F-4D97-AF65-F5344CB8AC3E}">
        <p14:creationId xmlns:p14="http://schemas.microsoft.com/office/powerpoint/2010/main" val="48235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6004" r="7797" b="233"/>
          <a:stretch/>
        </p:blipFill>
        <p:spPr>
          <a:xfrm>
            <a:off x="4373592" y="1565725"/>
            <a:ext cx="4632385" cy="46280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인구 분포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136524" y="1264175"/>
            <a:ext cx="4243149" cy="541443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en-US" altLang="ko-KR" dirty="0"/>
              <a:t>08. </a:t>
            </a:r>
            <a:r>
              <a:rPr lang="ko-KR" altLang="en-US" dirty="0" err="1"/>
              <a:t>격자별인구현황</a:t>
            </a:r>
            <a:r>
              <a:rPr lang="en-US" altLang="ko-KR" dirty="0"/>
              <a:t>(100X100)</a:t>
            </a:r>
          </a:p>
          <a:p>
            <a:r>
              <a:rPr lang="ko-KR" altLang="en-US" dirty="0" smtClean="0"/>
              <a:t>시각화</a:t>
            </a:r>
            <a:endParaRPr lang="en-US" altLang="ko-KR" dirty="0"/>
          </a:p>
          <a:p>
            <a:pPr lvl="1"/>
            <a:r>
              <a:rPr lang="ko-KR" altLang="en-US" dirty="0"/>
              <a:t>인구수에 따라 색이 다르게 시각화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초록색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인구가 많음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검정색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적음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시사점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100X100 </a:t>
            </a:r>
            <a:r>
              <a:rPr lang="ko-KR" altLang="en-US" dirty="0">
                <a:sym typeface="Wingdings" panose="05000000000000000000" pitchFamily="2" charset="2"/>
              </a:rPr>
              <a:t>그리드의 중심을 </a:t>
            </a:r>
            <a:r>
              <a:rPr lang="ko-KR" altLang="en-US" b="1" dirty="0">
                <a:sym typeface="Wingdings" panose="05000000000000000000" pitchFamily="2" charset="2"/>
              </a:rPr>
              <a:t>기준 </a:t>
            </a:r>
            <a:r>
              <a:rPr lang="en-US" altLang="ko-KR" b="1" dirty="0">
                <a:sym typeface="Wingdings" panose="05000000000000000000" pitchFamily="2" charset="2"/>
              </a:rPr>
              <a:t>Point</a:t>
            </a:r>
            <a:r>
              <a:rPr lang="ko-KR" altLang="en-US" dirty="0">
                <a:sym typeface="Wingdings" panose="05000000000000000000" pitchFamily="2" charset="2"/>
              </a:rPr>
              <a:t>로 정의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b="1" dirty="0">
                <a:sym typeface="Wingdings" panose="05000000000000000000" pitchFamily="2" charset="2"/>
              </a:rPr>
              <a:t>기준 </a:t>
            </a:r>
            <a:r>
              <a:rPr lang="en-US" altLang="ko-KR" b="1" dirty="0">
                <a:sym typeface="Wingdings" panose="05000000000000000000" pitchFamily="2" charset="2"/>
              </a:rPr>
              <a:t>Point</a:t>
            </a:r>
            <a:r>
              <a:rPr lang="ko-KR" altLang="en-US" dirty="0">
                <a:sym typeface="Wingdings" panose="05000000000000000000" pitchFamily="2" charset="2"/>
              </a:rPr>
              <a:t>는 추후 예비 후보지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입지선정지수 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할당의 기준이 </a:t>
            </a:r>
            <a:r>
              <a:rPr lang="ko-KR" altLang="en-US" dirty="0" smtClean="0">
                <a:sym typeface="Wingdings" panose="05000000000000000000" pitchFamily="2" charset="2"/>
              </a:rPr>
              <a:t>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중마동에</a:t>
            </a:r>
            <a:r>
              <a:rPr lang="ko-KR" altLang="en-US" dirty="0" smtClean="0"/>
              <a:t> </a:t>
            </a:r>
            <a:r>
              <a:rPr lang="ko-KR" altLang="en-US" dirty="0"/>
              <a:t>인구가 가장 많이 </a:t>
            </a:r>
            <a:r>
              <a:rPr lang="ko-KR" altLang="en-US" dirty="0" smtClean="0"/>
              <a:t>분포하며 이는 주거지역으로 기대</a:t>
            </a:r>
            <a:endParaRPr lang="en-US" altLang="ko-KR" dirty="0"/>
          </a:p>
          <a:p>
            <a:pPr lvl="1"/>
            <a:r>
              <a:rPr lang="ko-KR" altLang="en-US" dirty="0" err="1"/>
              <a:t>완속</a:t>
            </a:r>
            <a:r>
              <a:rPr lang="ko-KR" altLang="en-US" dirty="0"/>
              <a:t> 충전소는 충전 속도가 급속 충전소보다 느린 만큼 주거지역에 설치 하는 것이 효과적이라 </a:t>
            </a:r>
            <a:r>
              <a:rPr lang="ko-KR" altLang="en-US" dirty="0" smtClean="0"/>
              <a:t>판단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완속충전소는</a:t>
            </a:r>
            <a:r>
              <a:rPr lang="ko-KR" altLang="en-US" dirty="0" smtClean="0"/>
              <a:t> </a:t>
            </a:r>
            <a:r>
              <a:rPr lang="ko-KR" altLang="en-US" dirty="0"/>
              <a:t>인구를 고려한 </a:t>
            </a:r>
            <a:r>
              <a:rPr lang="ko-KR" altLang="en-US" dirty="0" err="1" smtClean="0"/>
              <a:t>중마동</a:t>
            </a:r>
            <a:r>
              <a:rPr lang="ko-KR" altLang="en-US" dirty="0"/>
              <a:t> </a:t>
            </a:r>
            <a:r>
              <a:rPr lang="ko-KR" altLang="en-US" dirty="0" smtClean="0"/>
              <a:t>일대에 </a:t>
            </a:r>
            <a:r>
              <a:rPr lang="ko-KR" altLang="en-US" dirty="0"/>
              <a:t>설치하는 것이 효과적이라 </a:t>
            </a:r>
            <a:r>
              <a:rPr lang="ko-KR" altLang="en-US" dirty="0" smtClean="0"/>
              <a:t>기대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20D12F6-524B-42BE-82A8-C0D54B6F0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833027"/>
              </p:ext>
            </p:extLst>
          </p:nvPr>
        </p:nvGraphicFramePr>
        <p:xfrm>
          <a:off x="4379673" y="5168313"/>
          <a:ext cx="462780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83">
                  <a:extLst>
                    <a:ext uri="{9D8B030D-6E8A-4147-A177-3AD203B41FA5}">
                      <a16:colId xmlns:a16="http://schemas.microsoft.com/office/drawing/2014/main" val="2154735619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3656724537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2989017155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196374758"/>
                    </a:ext>
                  </a:extLst>
                </a:gridCol>
              </a:tblGrid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gid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인구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정규화 인구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36249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라라</a:t>
                      </a:r>
                      <a:r>
                        <a:rPr lang="en-US" altLang="ko-KR" sz="1100" dirty="0"/>
                        <a:t>173597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중마동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2613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55727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라라</a:t>
                      </a:r>
                      <a:r>
                        <a:rPr lang="en-US" altLang="ko-KR" sz="1100" dirty="0"/>
                        <a:t>181605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중마동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1164.0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/>
                        <a:t>0.445465	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73616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/>
                        <a:t>라라</a:t>
                      </a:r>
                      <a:r>
                        <a:rPr lang="en-US" altLang="ko-KR" sz="1100"/>
                        <a:t>099642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중마동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1144.0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0.437811	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607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11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559" r="8559"/>
          <a:stretch/>
        </p:blipFill>
        <p:spPr>
          <a:xfrm>
            <a:off x="4387483" y="1565724"/>
            <a:ext cx="4638909" cy="46389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자동차 등록대수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136524" y="1264175"/>
            <a:ext cx="4243149" cy="541443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en-US" altLang="ko-KR" dirty="0"/>
              <a:t>03. </a:t>
            </a:r>
            <a:r>
              <a:rPr lang="ko-KR" altLang="en-US" dirty="0"/>
              <a:t>자동차등록현황</a:t>
            </a:r>
            <a:r>
              <a:rPr lang="en-US" altLang="ko-KR" dirty="0"/>
              <a:t> (100X100)</a:t>
            </a:r>
          </a:p>
          <a:p>
            <a:r>
              <a:rPr lang="ko-KR" altLang="en-US" dirty="0"/>
              <a:t>시각화</a:t>
            </a:r>
            <a:endParaRPr lang="en-US" altLang="ko-KR" dirty="0"/>
          </a:p>
          <a:p>
            <a:pPr lvl="1"/>
            <a:r>
              <a:rPr lang="ko-KR" altLang="en-US" dirty="0"/>
              <a:t>차량등록 수에 따라 색이 다르게 시각화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초록색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차량이 많이 등록됨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검정색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적음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시사점</a:t>
            </a:r>
            <a:endParaRPr lang="en-US" altLang="ko-KR" dirty="0"/>
          </a:p>
          <a:p>
            <a:pPr lvl="1"/>
            <a:r>
              <a:rPr lang="ko-KR" altLang="en-US" dirty="0" err="1"/>
              <a:t>중마동과</a:t>
            </a:r>
            <a:r>
              <a:rPr lang="ko-KR" altLang="en-US" dirty="0"/>
              <a:t> 금호동에 자동차 등록이 많이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자동차 등록 위치는 세대 위치와 비슷하므로 자동차 등록대수가 많은 곳에 </a:t>
            </a:r>
            <a:r>
              <a:rPr lang="ko-KR" altLang="en-US" dirty="0" err="1" smtClean="0"/>
              <a:t>완속충전소를</a:t>
            </a:r>
            <a:r>
              <a:rPr lang="ko-KR" altLang="en-US" dirty="0" smtClean="0"/>
              <a:t> 세우는 것이 효과적일것으로 판단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중마동과</a:t>
            </a:r>
            <a:r>
              <a:rPr lang="ko-KR" altLang="en-US" dirty="0" smtClean="0"/>
              <a:t> </a:t>
            </a:r>
            <a:r>
              <a:rPr lang="ko-KR" altLang="en-US" dirty="0"/>
              <a:t>금호동에 </a:t>
            </a:r>
            <a:r>
              <a:rPr lang="ko-KR" altLang="en-US" dirty="0" err="1" smtClean="0"/>
              <a:t>완속충전소를</a:t>
            </a:r>
            <a:r>
              <a:rPr lang="ko-KR" altLang="en-US" dirty="0" smtClean="0"/>
              <a:t> 설치하는 </a:t>
            </a:r>
            <a:r>
              <a:rPr lang="ko-KR" altLang="en-US" dirty="0"/>
              <a:t>것이 효과적일 것으로 </a:t>
            </a:r>
            <a:r>
              <a:rPr lang="ko-KR" altLang="en-US" dirty="0" smtClean="0"/>
              <a:t>기대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20D12F6-524B-42BE-82A8-C0D54B6F0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51207"/>
              </p:ext>
            </p:extLst>
          </p:nvPr>
        </p:nvGraphicFramePr>
        <p:xfrm>
          <a:off x="4379673" y="5168313"/>
          <a:ext cx="4646719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94">
                  <a:extLst>
                    <a:ext uri="{9D8B030D-6E8A-4147-A177-3AD203B41FA5}">
                      <a16:colId xmlns:a16="http://schemas.microsoft.com/office/drawing/2014/main" val="2154735619"/>
                    </a:ext>
                  </a:extLst>
                </a:gridCol>
                <a:gridCol w="952731">
                  <a:extLst>
                    <a:ext uri="{9D8B030D-6E8A-4147-A177-3AD203B41FA5}">
                      <a16:colId xmlns:a16="http://schemas.microsoft.com/office/drawing/2014/main" val="3656724537"/>
                    </a:ext>
                  </a:extLst>
                </a:gridCol>
                <a:gridCol w="1138687">
                  <a:extLst>
                    <a:ext uri="{9D8B030D-6E8A-4147-A177-3AD203B41FA5}">
                      <a16:colId xmlns:a16="http://schemas.microsoft.com/office/drawing/2014/main" val="2989017155"/>
                    </a:ext>
                  </a:extLst>
                </a:gridCol>
                <a:gridCol w="1650807">
                  <a:extLst>
                    <a:ext uri="{9D8B030D-6E8A-4147-A177-3AD203B41FA5}">
                      <a16:colId xmlns:a16="http://schemas.microsoft.com/office/drawing/2014/main" val="196374758"/>
                    </a:ext>
                  </a:extLst>
                </a:gridCol>
              </a:tblGrid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위치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차량등록대수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정규화 </a:t>
                      </a:r>
                      <a:r>
                        <a:rPr lang="ko-KR" altLang="en-US" sz="1100" dirty="0" smtClean="0"/>
                        <a:t>차량등록대수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36249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75300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중마동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246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55727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94643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중마동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208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0.845528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73616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74089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중마동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199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0.808943	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607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13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07AF7B-A622-4CEA-A406-B1D8FBF1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769" y="1414050"/>
            <a:ext cx="2700683" cy="32496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전기 자동차 등록대수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136524" y="1264175"/>
            <a:ext cx="4734056" cy="541443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en-US" altLang="ko-KR" dirty="0"/>
              <a:t>06. </a:t>
            </a:r>
            <a:r>
              <a:rPr lang="ko-KR" altLang="en-US" dirty="0"/>
              <a:t>전기차보급현황</a:t>
            </a:r>
            <a:r>
              <a:rPr lang="en-US" altLang="ko-KR" dirty="0"/>
              <a:t>(</a:t>
            </a:r>
            <a:r>
              <a:rPr lang="ko-KR" altLang="en-US" dirty="0"/>
              <a:t>연도별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읍면동별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20. </a:t>
            </a:r>
            <a:r>
              <a:rPr lang="ko-KR" altLang="en-US" dirty="0"/>
              <a:t>광양시</a:t>
            </a:r>
            <a:r>
              <a:rPr lang="en-US" altLang="ko-KR" dirty="0"/>
              <a:t>_</a:t>
            </a:r>
            <a:r>
              <a:rPr lang="ko-KR" altLang="en-US" dirty="0"/>
              <a:t>행정경계</a:t>
            </a:r>
            <a:r>
              <a:rPr lang="en-US" altLang="ko-KR" dirty="0"/>
              <a:t>(</a:t>
            </a:r>
            <a:r>
              <a:rPr lang="ko-KR" altLang="en-US" dirty="0" err="1"/>
              <a:t>읍면동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분석 방법</a:t>
            </a:r>
            <a:endParaRPr lang="en-US" altLang="ko-KR" dirty="0"/>
          </a:p>
          <a:p>
            <a:pPr lvl="1"/>
            <a:r>
              <a:rPr lang="en-US" altLang="ko-KR" dirty="0"/>
              <a:t>06. </a:t>
            </a:r>
            <a:r>
              <a:rPr lang="ko-KR" altLang="en-US" dirty="0"/>
              <a:t>데이터에서 전기차 보급현황을 연도별로 정리</a:t>
            </a:r>
            <a:endParaRPr lang="en-US" altLang="ko-KR" dirty="0"/>
          </a:p>
          <a:p>
            <a:pPr lvl="1"/>
            <a:r>
              <a:rPr lang="en-US" altLang="ko-KR" dirty="0"/>
              <a:t>06. </a:t>
            </a:r>
            <a:r>
              <a:rPr lang="ko-KR" altLang="en-US" dirty="0"/>
              <a:t>데이터에서 연도별로 총 합을 계산</a:t>
            </a:r>
            <a:r>
              <a:rPr lang="en-US" altLang="ko-KR" dirty="0"/>
              <a:t>, CAGR </a:t>
            </a:r>
            <a:r>
              <a:rPr lang="ko-KR" altLang="en-US" dirty="0"/>
              <a:t>도출</a:t>
            </a:r>
            <a:endParaRPr lang="en-US" altLang="ko-KR" dirty="0"/>
          </a:p>
          <a:p>
            <a:pPr lvl="1"/>
            <a:r>
              <a:rPr lang="en-US" altLang="ko-KR" dirty="0" smtClean="0"/>
              <a:t>20</a:t>
            </a:r>
            <a:r>
              <a:rPr lang="en-US" altLang="ko-KR" dirty="0"/>
              <a:t>.</a:t>
            </a:r>
            <a:r>
              <a:rPr lang="ko-KR" altLang="en-US" dirty="0" smtClean="0"/>
              <a:t>데이터의 </a:t>
            </a:r>
            <a:r>
              <a:rPr lang="en-US" altLang="ko-KR" dirty="0" smtClean="0"/>
              <a:t>geometry</a:t>
            </a:r>
            <a:r>
              <a:rPr lang="ko-KR" altLang="en-US" dirty="0" smtClean="0"/>
              <a:t>와  </a:t>
            </a:r>
            <a:r>
              <a:rPr lang="en-US" altLang="ko-KR" dirty="0"/>
              <a:t>06.</a:t>
            </a:r>
            <a:r>
              <a:rPr lang="ko-KR" altLang="en-US" dirty="0"/>
              <a:t> 데이터를 결합</a:t>
            </a:r>
            <a:endParaRPr lang="en-US" altLang="ko-KR" dirty="0"/>
          </a:p>
          <a:p>
            <a:r>
              <a:rPr lang="ko-KR" altLang="en-US" dirty="0"/>
              <a:t>시사점</a:t>
            </a:r>
            <a:endParaRPr lang="en-US" altLang="ko-KR" dirty="0"/>
          </a:p>
          <a:p>
            <a:pPr lvl="1"/>
            <a:r>
              <a:rPr lang="en-US" altLang="ko-KR" dirty="0"/>
              <a:t>2020</a:t>
            </a:r>
            <a:r>
              <a:rPr lang="ko-KR" altLang="en-US" dirty="0"/>
              <a:t>년에는 </a:t>
            </a:r>
            <a:r>
              <a:rPr lang="ko-KR" altLang="en-US" dirty="0" err="1"/>
              <a:t>광양읍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중마동에</a:t>
            </a:r>
            <a:r>
              <a:rPr lang="ko-KR" altLang="en-US" dirty="0"/>
              <a:t> 가장 많이 전기자동차가 등록 되었으므로 해당 지역에 충전소를 설치하는 것이 효과적일 것으로 기대</a:t>
            </a:r>
            <a:endParaRPr lang="en-US" altLang="ko-KR" dirty="0"/>
          </a:p>
          <a:p>
            <a:pPr lvl="1"/>
            <a:r>
              <a:rPr lang="ko-KR" altLang="en-US" dirty="0"/>
              <a:t>전기자동차 등록대수는 연 평균 </a:t>
            </a:r>
            <a:r>
              <a:rPr lang="en-US" altLang="ko-KR" b="1" dirty="0"/>
              <a:t>19.30%</a:t>
            </a:r>
            <a:r>
              <a:rPr lang="en-US" altLang="ko-KR" dirty="0"/>
              <a:t> </a:t>
            </a:r>
            <a:r>
              <a:rPr lang="ko-KR" altLang="en-US" dirty="0"/>
              <a:t>증가 해 왔으며</a:t>
            </a:r>
            <a:r>
              <a:rPr lang="en-US" altLang="ko-KR" dirty="0"/>
              <a:t>, </a:t>
            </a:r>
            <a:r>
              <a:rPr lang="ko-KR" altLang="en-US" dirty="0"/>
              <a:t>이는 추후 더 많은 충전소 설치가 필요함을 시사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58F132F-CDFF-4E0F-82C0-EB02EA17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534" y="4489306"/>
            <a:ext cx="3577235" cy="20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9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6593" r="6593"/>
          <a:stretch/>
        </p:blipFill>
        <p:spPr>
          <a:xfrm>
            <a:off x="4352591" y="1537786"/>
            <a:ext cx="4666847" cy="46668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교통량 분석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136524" y="1264175"/>
            <a:ext cx="4243149" cy="541443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en-US" altLang="ko-KR" dirty="0"/>
              <a:t>10. </a:t>
            </a:r>
            <a:r>
              <a:rPr lang="ko-KR" altLang="en-US" dirty="0" err="1"/>
              <a:t>상세도로망</a:t>
            </a:r>
            <a:endParaRPr lang="en-US" altLang="ko-KR" dirty="0"/>
          </a:p>
          <a:p>
            <a:pPr lvl="1"/>
            <a:r>
              <a:rPr lang="en-US" altLang="ko-KR" dirty="0"/>
              <a:t>11. </a:t>
            </a:r>
            <a:r>
              <a:rPr lang="ko-KR" altLang="en-US" dirty="0"/>
              <a:t>평일</a:t>
            </a:r>
            <a:r>
              <a:rPr lang="en-US" altLang="ko-KR" dirty="0"/>
              <a:t>_</a:t>
            </a:r>
            <a:r>
              <a:rPr lang="ko-KR" altLang="en-US" dirty="0"/>
              <a:t>일별</a:t>
            </a:r>
            <a:r>
              <a:rPr lang="en-US" altLang="ko-KR" dirty="0"/>
              <a:t>_</a:t>
            </a:r>
            <a:r>
              <a:rPr lang="ko-KR" altLang="en-US" dirty="0"/>
              <a:t>시간대별</a:t>
            </a:r>
            <a:r>
              <a:rPr lang="en-US" altLang="ko-KR" dirty="0"/>
              <a:t>_</a:t>
            </a:r>
            <a:r>
              <a:rPr lang="ko-KR" altLang="en-US" dirty="0" err="1"/>
              <a:t>추정교통량</a:t>
            </a:r>
            <a:endParaRPr lang="en-US" altLang="ko-KR" dirty="0"/>
          </a:p>
          <a:p>
            <a:r>
              <a:rPr lang="ko-KR" altLang="en-US" dirty="0" smtClean="0"/>
              <a:t>시각화</a:t>
            </a:r>
            <a:endParaRPr lang="en-US" altLang="ko-KR" dirty="0" smtClean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붉은색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좁은 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노란색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넓은 도로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선의 굵기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혼잡 </a:t>
            </a:r>
            <a:r>
              <a:rPr lang="ko-KR" altLang="en-US" dirty="0" smtClean="0">
                <a:sym typeface="Wingdings" panose="05000000000000000000" pitchFamily="2" charset="2"/>
              </a:rPr>
              <a:t>빈도</a:t>
            </a:r>
            <a:endParaRPr lang="en-US" altLang="ko-KR" dirty="0" smtClean="0"/>
          </a:p>
          <a:p>
            <a:r>
              <a:rPr lang="ko-KR" altLang="en-US" dirty="0" smtClean="0"/>
              <a:t>분석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ko-KR" altLang="en-US" dirty="0"/>
              <a:t>전기자동차는 </a:t>
            </a:r>
            <a:r>
              <a:rPr lang="ko-KR" altLang="en-US" dirty="0" err="1"/>
              <a:t>승용차만을</a:t>
            </a:r>
            <a:r>
              <a:rPr lang="ko-KR" altLang="en-US" dirty="0"/>
              <a:t> 고려한다고 가정</a:t>
            </a:r>
            <a:endParaRPr lang="en-US" altLang="ko-KR" dirty="0"/>
          </a:p>
          <a:p>
            <a:pPr lvl="1"/>
            <a:r>
              <a:rPr lang="ko-KR" altLang="en-US" dirty="0"/>
              <a:t>교통량</a:t>
            </a:r>
            <a:r>
              <a:rPr lang="en-US" altLang="ko-KR" dirty="0"/>
              <a:t>: </a:t>
            </a:r>
            <a:r>
              <a:rPr lang="en-US" altLang="ko-KR" dirty="0" smtClean="0"/>
              <a:t>07</a:t>
            </a:r>
            <a:r>
              <a:rPr lang="ko-KR" altLang="en-US" dirty="0" smtClean="0"/>
              <a:t>시 </a:t>
            </a:r>
            <a:r>
              <a:rPr lang="en-US" altLang="ko-KR" dirty="0"/>
              <a:t>(</a:t>
            </a:r>
            <a:r>
              <a:rPr lang="ko-KR" altLang="en-US" dirty="0"/>
              <a:t>주거시간</a:t>
            </a:r>
            <a:r>
              <a:rPr lang="en-US" altLang="ko-KR" dirty="0"/>
              <a:t>) </a:t>
            </a:r>
            <a:r>
              <a:rPr lang="ko-KR" altLang="en-US" dirty="0"/>
              <a:t>의 승용차 교통량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시사점</a:t>
            </a:r>
            <a:endParaRPr lang="en-US" altLang="ko-KR" dirty="0"/>
          </a:p>
          <a:p>
            <a:pPr lvl="1"/>
            <a:r>
              <a:rPr lang="en-US" altLang="ko-KR" dirty="0" smtClean="0"/>
              <a:t>7</a:t>
            </a:r>
            <a:r>
              <a:rPr lang="ko-KR" altLang="en-US" dirty="0" smtClean="0"/>
              <a:t>시에 </a:t>
            </a:r>
            <a:r>
              <a:rPr lang="ko-KR" altLang="en-US" dirty="0"/>
              <a:t>교통량이 많은 곳은 주거지역으로 간주하였으며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중마동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마동은</a:t>
            </a:r>
            <a:r>
              <a:rPr lang="ko-KR" altLang="en-US" dirty="0" smtClean="0"/>
              <a:t> </a:t>
            </a:r>
            <a:r>
              <a:rPr lang="ko-KR" altLang="en-US" dirty="0"/>
              <a:t>주거지역일 것으로 </a:t>
            </a:r>
            <a:r>
              <a:rPr lang="ko-KR" altLang="en-US" dirty="0" smtClean="0"/>
              <a:t>기대</a:t>
            </a:r>
            <a:endParaRPr lang="en-US" altLang="ko-KR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20D12F6-524B-42BE-82A8-C0D54B6F0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378547"/>
              </p:ext>
            </p:extLst>
          </p:nvPr>
        </p:nvGraphicFramePr>
        <p:xfrm>
          <a:off x="4379673" y="5168313"/>
          <a:ext cx="462780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83">
                  <a:extLst>
                    <a:ext uri="{9D8B030D-6E8A-4147-A177-3AD203B41FA5}">
                      <a16:colId xmlns:a16="http://schemas.microsoft.com/office/drawing/2014/main" val="2154735619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3656724537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2989017155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196374758"/>
                    </a:ext>
                  </a:extLst>
                </a:gridCol>
              </a:tblGrid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/>
                        <a:t>Link_id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/>
                        <a:t>Road_name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정규화도로폭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교통량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36249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536803279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제철로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0.8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621.6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55727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536807990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제철로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0.8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600.2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73616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536807640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 smtClean="0"/>
                        <a:t>중마로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0.8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588.1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607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43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교통량 분석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136524" y="1264175"/>
            <a:ext cx="4243149" cy="541443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en-US" altLang="ko-KR" dirty="0"/>
              <a:t>10. </a:t>
            </a:r>
            <a:r>
              <a:rPr lang="ko-KR" altLang="en-US" dirty="0" err="1"/>
              <a:t>상세도로망</a:t>
            </a:r>
            <a:endParaRPr lang="en-US" altLang="ko-KR" dirty="0"/>
          </a:p>
          <a:p>
            <a:pPr lvl="1"/>
            <a:r>
              <a:rPr lang="en-US" altLang="ko-KR" dirty="0"/>
              <a:t>11. </a:t>
            </a:r>
            <a:r>
              <a:rPr lang="ko-KR" altLang="en-US" dirty="0"/>
              <a:t>평일</a:t>
            </a:r>
            <a:r>
              <a:rPr lang="en-US" altLang="ko-KR" dirty="0"/>
              <a:t>_</a:t>
            </a:r>
            <a:r>
              <a:rPr lang="ko-KR" altLang="en-US" dirty="0"/>
              <a:t>일별</a:t>
            </a:r>
            <a:r>
              <a:rPr lang="en-US" altLang="ko-KR" dirty="0"/>
              <a:t>_</a:t>
            </a:r>
            <a:r>
              <a:rPr lang="ko-KR" altLang="en-US" dirty="0"/>
              <a:t>시간대별</a:t>
            </a:r>
            <a:r>
              <a:rPr lang="en-US" altLang="ko-KR" dirty="0"/>
              <a:t>_</a:t>
            </a:r>
            <a:r>
              <a:rPr lang="ko-KR" altLang="en-US" dirty="0" err="1"/>
              <a:t>추정교통량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시각화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붉은색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좁은 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노란색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넓은 도로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선의 굵기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>
                <a:sym typeface="Wingdings" panose="05000000000000000000" pitchFamily="2" charset="2"/>
              </a:rPr>
              <a:t> 혼잡 </a:t>
            </a:r>
            <a:r>
              <a:rPr lang="ko-KR" altLang="en-US" dirty="0" smtClean="0">
                <a:sym typeface="Wingdings" panose="05000000000000000000" pitchFamily="2" charset="2"/>
              </a:rPr>
              <a:t>빈도</a:t>
            </a:r>
            <a:endParaRPr lang="en-US" altLang="ko-KR" dirty="0" smtClean="0"/>
          </a:p>
          <a:p>
            <a:r>
              <a:rPr lang="ko-KR" altLang="en-US" dirty="0" smtClean="0"/>
              <a:t>분석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ko-KR" altLang="en-US" dirty="0"/>
              <a:t>전기자동차는 승용차만을 고려한다고 가정</a:t>
            </a:r>
            <a:endParaRPr lang="en-US" altLang="ko-KR" dirty="0"/>
          </a:p>
          <a:p>
            <a:pPr lvl="1"/>
            <a:r>
              <a:rPr lang="ko-KR" altLang="en-US" dirty="0"/>
              <a:t>교통량</a:t>
            </a:r>
            <a:r>
              <a:rPr lang="en-US" altLang="ko-KR" dirty="0"/>
              <a:t>: 15</a:t>
            </a:r>
            <a:r>
              <a:rPr lang="ko-KR" altLang="en-US" dirty="0"/>
              <a:t>시 </a:t>
            </a:r>
            <a:r>
              <a:rPr lang="en-US" altLang="ko-KR" dirty="0"/>
              <a:t>(</a:t>
            </a:r>
            <a:r>
              <a:rPr lang="ko-KR" altLang="en-US" dirty="0"/>
              <a:t>업무시간</a:t>
            </a:r>
            <a:r>
              <a:rPr lang="en-US" altLang="ko-KR" dirty="0"/>
              <a:t>)</a:t>
            </a:r>
            <a:r>
              <a:rPr lang="ko-KR" altLang="en-US" dirty="0"/>
              <a:t>의 승용차 교통량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시사점</a:t>
            </a:r>
            <a:endParaRPr lang="en-US" altLang="ko-KR" dirty="0"/>
          </a:p>
          <a:p>
            <a:pPr lvl="1"/>
            <a:r>
              <a:rPr lang="en-US" altLang="ko-KR" dirty="0"/>
              <a:t>15</a:t>
            </a:r>
            <a:r>
              <a:rPr lang="ko-KR" altLang="en-US" dirty="0"/>
              <a:t>시에 교통량이 많은 곳은 상업지역</a:t>
            </a:r>
            <a:r>
              <a:rPr lang="en-US" altLang="ko-KR" dirty="0"/>
              <a:t> </a:t>
            </a:r>
            <a:r>
              <a:rPr lang="ko-KR" altLang="en-US" dirty="0"/>
              <a:t>혹은 차량이 가장 많이 지나는 중심 도로 간주하였으며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광양읍은</a:t>
            </a:r>
            <a:r>
              <a:rPr lang="ko-KR" altLang="en-US" dirty="0"/>
              <a:t> 업무 중심 지역일 </a:t>
            </a:r>
            <a:r>
              <a:rPr lang="ko-KR" altLang="en-US" dirty="0" smtClean="0"/>
              <a:t>것으로 기대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급속 </a:t>
            </a:r>
            <a:r>
              <a:rPr lang="ko-KR" altLang="en-US" dirty="0"/>
              <a:t>충전소는 </a:t>
            </a:r>
            <a:r>
              <a:rPr lang="ko-KR" altLang="en-US" dirty="0" err="1" smtClean="0"/>
              <a:t>업무지역</a:t>
            </a:r>
            <a:r>
              <a:rPr lang="ko-KR" altLang="en-US" dirty="0" smtClean="0"/>
              <a:t> </a:t>
            </a:r>
            <a:r>
              <a:rPr lang="ko-KR" altLang="en-US" dirty="0"/>
              <a:t>설치가 효과적이라 </a:t>
            </a:r>
            <a:r>
              <a:rPr lang="ko-KR" altLang="en-US" dirty="0" smtClean="0"/>
              <a:t>판단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5704DF-BA9A-413B-A0B1-F09436FB7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3" r="24573"/>
          <a:stretch/>
        </p:blipFill>
        <p:spPr>
          <a:xfrm>
            <a:off x="4363106" y="1554511"/>
            <a:ext cx="4650122" cy="4650122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20D12F6-524B-42BE-82A8-C0D54B6F0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056004"/>
              </p:ext>
            </p:extLst>
          </p:nvPr>
        </p:nvGraphicFramePr>
        <p:xfrm>
          <a:off x="4379673" y="5168313"/>
          <a:ext cx="462780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83">
                  <a:extLst>
                    <a:ext uri="{9D8B030D-6E8A-4147-A177-3AD203B41FA5}">
                      <a16:colId xmlns:a16="http://schemas.microsoft.com/office/drawing/2014/main" val="2154735619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3656724537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2989017155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196374758"/>
                    </a:ext>
                  </a:extLst>
                </a:gridCol>
              </a:tblGrid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/>
                        <a:t>Link_id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/>
                        <a:t>Road_name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정규화도로폭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교통량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36249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535807353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1085.1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55727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535807350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1085.1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73616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535812116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1084.5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607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62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혼잡빈도강도 </a:t>
            </a:r>
            <a:r>
              <a:rPr lang="ko-KR" altLang="en-US" dirty="0"/>
              <a:t>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136524" y="1264175"/>
            <a:ext cx="4354453" cy="541443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en-US" altLang="ko-KR" dirty="0"/>
              <a:t>10. </a:t>
            </a:r>
            <a:r>
              <a:rPr lang="ko-KR" altLang="en-US" dirty="0" err="1"/>
              <a:t>상세도로망</a:t>
            </a:r>
            <a:endParaRPr lang="en-US" altLang="ko-KR" dirty="0"/>
          </a:p>
          <a:p>
            <a:pPr lvl="1"/>
            <a:r>
              <a:rPr lang="en-US" altLang="ko-KR" dirty="0"/>
              <a:t>12. </a:t>
            </a:r>
            <a:r>
              <a:rPr lang="ko-KR" altLang="en-US" dirty="0"/>
              <a:t>평일</a:t>
            </a:r>
            <a:r>
              <a:rPr lang="en-US" altLang="ko-KR" dirty="0"/>
              <a:t>_</a:t>
            </a:r>
            <a:r>
              <a:rPr lang="ko-KR" altLang="en-US" dirty="0"/>
              <a:t>전일</a:t>
            </a:r>
            <a:r>
              <a:rPr lang="en-US" altLang="ko-KR" dirty="0"/>
              <a:t>_</a:t>
            </a:r>
            <a:r>
              <a:rPr lang="ko-KR" altLang="en-US" dirty="0"/>
              <a:t>혼잡빈도강도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시각화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붉은색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좁은 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노란색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넓은 도로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선의 굵기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혼잡 </a:t>
            </a:r>
            <a:r>
              <a:rPr lang="ko-KR" altLang="en-US" dirty="0" smtClean="0">
                <a:sym typeface="Wingdings" panose="05000000000000000000" pitchFamily="2" charset="2"/>
              </a:rPr>
              <a:t>빈도</a:t>
            </a:r>
            <a:endParaRPr lang="en-US" altLang="ko-KR" dirty="0" smtClean="0"/>
          </a:p>
          <a:p>
            <a:r>
              <a:rPr lang="ko-KR" altLang="en-US" dirty="0" smtClean="0"/>
              <a:t>분석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ko-KR" altLang="en-US" dirty="0" err="1"/>
              <a:t>혼잡빈도강도합</a:t>
            </a:r>
            <a:r>
              <a:rPr lang="en-US" altLang="ko-KR" dirty="0"/>
              <a:t>: </a:t>
            </a:r>
            <a:r>
              <a:rPr lang="ko-KR" altLang="en-US" dirty="0"/>
              <a:t> 양방향의 </a:t>
            </a:r>
            <a:r>
              <a:rPr lang="ko-KR" altLang="en-US" dirty="0" smtClean="0"/>
              <a:t>혼잡빈도강도 합</a:t>
            </a:r>
            <a:endParaRPr lang="en-US" altLang="ko-KR" dirty="0"/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정규화도로폭</a:t>
            </a:r>
            <a:r>
              <a:rPr lang="en-US" altLang="ko-KR" dirty="0">
                <a:sym typeface="Wingdings" panose="05000000000000000000" pitchFamily="2" charset="2"/>
              </a:rPr>
              <a:t>: width</a:t>
            </a:r>
            <a:r>
              <a:rPr lang="ko-KR" altLang="en-US" dirty="0">
                <a:sym typeface="Wingdings" panose="05000000000000000000" pitchFamily="2" charset="2"/>
              </a:rPr>
              <a:t>변수를 이용하여 정규화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시사점</a:t>
            </a:r>
            <a:endParaRPr lang="en-US" altLang="ko-KR" dirty="0"/>
          </a:p>
          <a:p>
            <a:pPr lvl="1"/>
            <a:r>
              <a:rPr lang="ko-KR" altLang="en-US" dirty="0" err="1"/>
              <a:t>태인동</a:t>
            </a:r>
            <a:r>
              <a:rPr lang="en-US" altLang="ko-KR" dirty="0"/>
              <a:t>, </a:t>
            </a:r>
            <a:r>
              <a:rPr lang="ko-KR" altLang="en-US" dirty="0" err="1"/>
              <a:t>진월면</a:t>
            </a:r>
            <a:r>
              <a:rPr lang="en-US" altLang="ko-KR" dirty="0"/>
              <a:t>, </a:t>
            </a:r>
            <a:r>
              <a:rPr lang="ko-KR" altLang="en-US" dirty="0" err="1"/>
              <a:t>광양읍</a:t>
            </a:r>
            <a:r>
              <a:rPr lang="en-US" altLang="ko-KR" dirty="0"/>
              <a:t>, </a:t>
            </a:r>
            <a:r>
              <a:rPr lang="ko-KR" altLang="en-US" dirty="0" err="1"/>
              <a:t>중마동에</a:t>
            </a:r>
            <a:r>
              <a:rPr lang="ko-KR" altLang="en-US" dirty="0"/>
              <a:t> 차량 흐름이 많음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AC4228-AA17-4371-9DE9-690EE4FE9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5" r="24695"/>
          <a:stretch/>
        </p:blipFill>
        <p:spPr>
          <a:xfrm>
            <a:off x="4379673" y="1545533"/>
            <a:ext cx="4627802" cy="4627802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20D12F6-524B-42BE-82A8-C0D54B6F0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249001"/>
              </p:ext>
            </p:extLst>
          </p:nvPr>
        </p:nvGraphicFramePr>
        <p:xfrm>
          <a:off x="4379673" y="5168313"/>
          <a:ext cx="462780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83">
                  <a:extLst>
                    <a:ext uri="{9D8B030D-6E8A-4147-A177-3AD203B41FA5}">
                      <a16:colId xmlns:a16="http://schemas.microsoft.com/office/drawing/2014/main" val="2154735619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3656724537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2989017155"/>
                    </a:ext>
                  </a:extLst>
                </a:gridCol>
                <a:gridCol w="1236973">
                  <a:extLst>
                    <a:ext uri="{9D8B030D-6E8A-4147-A177-3AD203B41FA5}">
                      <a16:colId xmlns:a16="http://schemas.microsoft.com/office/drawing/2014/main" val="196374758"/>
                    </a:ext>
                  </a:extLst>
                </a:gridCol>
              </a:tblGrid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/>
                        <a:t>Link_id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/>
                        <a:t>Road_name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정규화도로폭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/>
                        <a:t>혼잡빈도강도합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36249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536803195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백운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55727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537800617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망덕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길	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73616"/>
                  </a:ext>
                </a:extLst>
              </a:tr>
              <a:tr h="2327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537802572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태인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0.6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607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876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C31FFBAF07CD046B1794D5211F0C19C" ma:contentTypeVersion="13" ma:contentTypeDescription="새 문서를 만듭니다." ma:contentTypeScope="" ma:versionID="005b0c058d9c6c847c02f45091ee2977">
  <xsd:schema xmlns:xsd="http://www.w3.org/2001/XMLSchema" xmlns:xs="http://www.w3.org/2001/XMLSchema" xmlns:p="http://schemas.microsoft.com/office/2006/metadata/properties" xmlns:ns3="4e18a959-d8dd-47d4-9e84-ab5cf2fc6715" xmlns:ns4="3bd8552e-de42-432c-8f14-0e26f9aade22" targetNamespace="http://schemas.microsoft.com/office/2006/metadata/properties" ma:root="true" ma:fieldsID="b436389bcf6b15cf75fbc2874c38aacd" ns3:_="" ns4:_="">
    <xsd:import namespace="4e18a959-d8dd-47d4-9e84-ab5cf2fc6715"/>
    <xsd:import namespace="3bd8552e-de42-432c-8f14-0e26f9aade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8a959-d8dd-47d4-9e84-ab5cf2fc67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8552e-de42-432c-8f14-0e26f9aade2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F10FCB-3852-46EB-9139-E458D7D4AC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05DD4B-5B9F-43EF-9D8A-C374E97E0762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4e18a959-d8dd-47d4-9e84-ab5cf2fc6715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3bd8552e-de42-432c-8f14-0e26f9aade2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A8E0D67-E3E9-412D-8E5D-9F3B99799B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18a959-d8dd-47d4-9e84-ab5cf2fc6715"/>
    <ds:schemaRef ds:uri="3bd8552e-de42-432c-8f14-0e26f9aade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13788</TotalTime>
  <Words>2048</Words>
  <Application>Microsoft Office PowerPoint</Application>
  <PresentationFormat>화면 슬라이드 쇼(4:3)</PresentationFormat>
  <Paragraphs>558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고도 M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Office 테마</vt:lpstr>
      <vt:lpstr>PowerPoint 프레젠테이션</vt:lpstr>
      <vt:lpstr>Introduction</vt:lpstr>
      <vt:lpstr>PowerPoint 프레젠테이션</vt:lpstr>
      <vt:lpstr>EDA</vt:lpstr>
      <vt:lpstr>EDA</vt:lpstr>
      <vt:lpstr>EDA</vt:lpstr>
      <vt:lpstr>EDA</vt:lpstr>
      <vt:lpstr>EDA</vt:lpstr>
      <vt:lpstr>EDA</vt:lpstr>
      <vt:lpstr>EDA</vt:lpstr>
      <vt:lpstr>EDA</vt:lpstr>
      <vt:lpstr>입지선정지수 개발</vt:lpstr>
      <vt:lpstr>입지선정지수 개발</vt:lpstr>
      <vt:lpstr>입지선정지수 개발</vt:lpstr>
      <vt:lpstr>입지선정지수 개발</vt:lpstr>
      <vt:lpstr>입지선정지수 개발</vt:lpstr>
      <vt:lpstr>입지선정지수 개발</vt:lpstr>
      <vt:lpstr>최적화 문제 정의 및 해결</vt:lpstr>
      <vt:lpstr>최적화 문제 정의 및 해결</vt:lpstr>
      <vt:lpstr>최적화 문제 정의 및 해결</vt:lpstr>
      <vt:lpstr>최적화 문제 정의 및 해결</vt:lpstr>
      <vt:lpstr>PowerPoint 프레젠테이션</vt:lpstr>
      <vt:lpstr>결론</vt:lpstr>
      <vt:lpstr>첨부1.</vt:lpstr>
      <vt:lpstr>첨부2.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 su gyeong;Lee juhui</dc:creator>
  <cp:lastModifiedBy>(대학원생) 조수경 (산업공학과(정보바이오융합대학))</cp:lastModifiedBy>
  <cp:revision>296</cp:revision>
  <dcterms:created xsi:type="dcterms:W3CDTF">2018-11-27T10:55:35Z</dcterms:created>
  <dcterms:modified xsi:type="dcterms:W3CDTF">2020-10-29T06:32:58Z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0x010100FC31FFBAF07CD046B1794D5211F0C19C</vt:lpwstr>
  </property>
</Properties>
</file>